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x="18288000" cy="10287000"/>
  <p:notesSz cx="6858000" cy="9144000"/>
  <p:embeddedFontLst>
    <p:embeddedFont>
      <p:font typeface="Questrial" charset="1" panose="0200000000000000000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13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1.png" Type="http://schemas.openxmlformats.org/officeDocument/2006/relationships/image"/><Relationship Id="rId6" Target="../media/image2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Relationship Id="rId5" Target="../media/image10.png" Type="http://schemas.openxmlformats.org/officeDocument/2006/relationships/image"/><Relationship Id="rId6" Target="../media/image11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2.pn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5170FF">
                <a:alpha val="100000"/>
              </a:srgbClr>
            </a:gs>
            <a:gs pos="100000">
              <a:srgbClr val="FF66C4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7112413">
            <a:off x="11268216" y="-1644805"/>
            <a:ext cx="9324744" cy="8019280"/>
          </a:xfrm>
          <a:custGeom>
            <a:avLst/>
            <a:gdLst/>
            <a:ahLst/>
            <a:cxnLst/>
            <a:rect r="r" b="b" t="t" l="l"/>
            <a:pathLst>
              <a:path h="8019280" w="9324744">
                <a:moveTo>
                  <a:pt x="0" y="0"/>
                </a:moveTo>
                <a:lnTo>
                  <a:pt x="9324745" y="0"/>
                </a:lnTo>
                <a:lnTo>
                  <a:pt x="9324745" y="8019280"/>
                </a:lnTo>
                <a:lnTo>
                  <a:pt x="0" y="80192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880713" y="-129805"/>
            <a:ext cx="9393762" cy="7982872"/>
          </a:xfrm>
          <a:custGeom>
            <a:avLst/>
            <a:gdLst/>
            <a:ahLst/>
            <a:cxnLst/>
            <a:rect r="r" b="b" t="t" l="l"/>
            <a:pathLst>
              <a:path h="7982872" w="9393762">
                <a:moveTo>
                  <a:pt x="0" y="0"/>
                </a:moveTo>
                <a:lnTo>
                  <a:pt x="9393762" y="0"/>
                </a:lnTo>
                <a:lnTo>
                  <a:pt x="9393762" y="7982873"/>
                </a:lnTo>
                <a:lnTo>
                  <a:pt x="0" y="798287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5702" t="0" r="0" b="-37751"/>
            </a:stretch>
          </a:blipFill>
        </p:spPr>
      </p:sp>
      <p:sp>
        <p:nvSpPr>
          <p:cNvPr name="AutoShape 4" id="4"/>
          <p:cNvSpPr/>
          <p:nvPr/>
        </p:nvSpPr>
        <p:spPr>
          <a:xfrm flipV="true">
            <a:off x="1028700" y="6087703"/>
            <a:ext cx="9300680" cy="0"/>
          </a:xfrm>
          <a:prstGeom prst="line">
            <a:avLst/>
          </a:prstGeom>
          <a:ln cap="flat" w="38100">
            <a:solidFill>
              <a:srgbClr val="FFFFF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-1207788">
            <a:off x="9131315" y="6150380"/>
            <a:ext cx="6817186" cy="5441013"/>
          </a:xfrm>
          <a:custGeom>
            <a:avLst/>
            <a:gdLst/>
            <a:ahLst/>
            <a:cxnLst/>
            <a:rect r="r" b="b" t="t" l="l"/>
            <a:pathLst>
              <a:path h="5441013" w="6817186">
                <a:moveTo>
                  <a:pt x="0" y="0"/>
                </a:moveTo>
                <a:lnTo>
                  <a:pt x="6817186" y="0"/>
                </a:lnTo>
                <a:lnTo>
                  <a:pt x="6817186" y="5441013"/>
                </a:lnTo>
                <a:lnTo>
                  <a:pt x="0" y="544101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20611" y="3399770"/>
            <a:ext cx="13640785" cy="26879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169"/>
              </a:lnSpc>
            </a:pPr>
            <a:r>
              <a:rPr lang="en-US" sz="11299" spc="1118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CONECTADOS</a:t>
            </a:r>
          </a:p>
          <a:p>
            <a:pPr algn="l">
              <a:lnSpc>
                <a:spcPts val="10169"/>
              </a:lnSpc>
            </a:pPr>
            <a:r>
              <a:rPr lang="en-US" sz="11299" spc="1118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A MELHOR IDADE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220611" y="6635619"/>
            <a:ext cx="10515692" cy="3481467"/>
            <a:chOff x="0" y="0"/>
            <a:chExt cx="14020922" cy="4641956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-66675"/>
              <a:ext cx="14020922" cy="470863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683"/>
                </a:lnSpc>
              </a:pPr>
              <a:r>
                <a:rPr lang="en-US" sz="3345">
                  <a:solidFill>
                    <a:srgbClr val="000000"/>
                  </a:solidFill>
                  <a:latin typeface="Questrial"/>
                  <a:ea typeface="Questrial"/>
                  <a:cs typeface="Questrial"/>
                  <a:sym typeface="Questrial"/>
                </a:rPr>
                <a:t>Nomes Dos Membros:</a:t>
              </a:r>
            </a:p>
            <a:p>
              <a:pPr algn="l">
                <a:lnSpc>
                  <a:spcPts val="4683"/>
                </a:lnSpc>
              </a:pPr>
              <a:r>
                <a:rPr lang="en-US" sz="3345">
                  <a:solidFill>
                    <a:srgbClr val="000000"/>
                  </a:solidFill>
                  <a:latin typeface="Questrial"/>
                  <a:ea typeface="Questrial"/>
                  <a:cs typeface="Questrial"/>
                  <a:sym typeface="Questrial"/>
                </a:rPr>
                <a:t>Ana Eliza Compos Teixeira</a:t>
              </a:r>
            </a:p>
            <a:p>
              <a:pPr algn="l">
                <a:lnSpc>
                  <a:spcPts val="4683"/>
                </a:lnSpc>
              </a:pPr>
              <a:r>
                <a:rPr lang="en-US" sz="3345">
                  <a:solidFill>
                    <a:srgbClr val="000000"/>
                  </a:solidFill>
                  <a:latin typeface="Questrial"/>
                  <a:ea typeface="Questrial"/>
                  <a:cs typeface="Questrial"/>
                  <a:sym typeface="Questrial"/>
                </a:rPr>
                <a:t>Lyvia Batista Viera Vilela</a:t>
              </a:r>
            </a:p>
            <a:p>
              <a:pPr algn="l">
                <a:lnSpc>
                  <a:spcPts val="4683"/>
                </a:lnSpc>
              </a:pPr>
              <a:r>
                <a:rPr lang="en-US" sz="3345">
                  <a:solidFill>
                    <a:srgbClr val="000000"/>
                  </a:solidFill>
                  <a:latin typeface="Questrial"/>
                  <a:ea typeface="Questrial"/>
                  <a:cs typeface="Questrial"/>
                  <a:sym typeface="Questrial"/>
                </a:rPr>
                <a:t>Nicole Campos da Fonseca</a:t>
              </a:r>
            </a:p>
            <a:p>
              <a:pPr algn="l">
                <a:lnSpc>
                  <a:spcPts val="4683"/>
                </a:lnSpc>
              </a:pPr>
              <a:r>
                <a:rPr lang="en-US" sz="3345">
                  <a:solidFill>
                    <a:srgbClr val="000000"/>
                  </a:solidFill>
                  <a:latin typeface="Questrial"/>
                  <a:ea typeface="Questrial"/>
                  <a:cs typeface="Questrial"/>
                  <a:sym typeface="Questrial"/>
                </a:rPr>
                <a:t>Sergio Alves Rodrigues Junior</a:t>
              </a:r>
            </a:p>
            <a:p>
              <a:pPr algn="l">
                <a:lnSpc>
                  <a:spcPts val="4683"/>
                </a:lnSpc>
              </a:pPr>
              <a:r>
                <a:rPr lang="en-US" sz="3345">
                  <a:solidFill>
                    <a:srgbClr val="000000"/>
                  </a:solidFill>
                  <a:latin typeface="Questrial"/>
                  <a:ea typeface="Questrial"/>
                  <a:cs typeface="Questrial"/>
                  <a:sym typeface="Questrial"/>
                </a:rPr>
                <a:t>Tiago Costa Pereira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9403982" y="-66675"/>
              <a:ext cx="1881297" cy="470863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680"/>
                </a:lnSpc>
              </a:pPr>
              <a:r>
                <a:rPr lang="en-US" sz="3343">
                  <a:solidFill>
                    <a:srgbClr val="000000"/>
                  </a:solidFill>
                  <a:latin typeface="Questrial"/>
                  <a:ea typeface="Questrial"/>
                  <a:cs typeface="Questrial"/>
                  <a:sym typeface="Questrial"/>
                </a:rPr>
                <a:t>RM:</a:t>
              </a:r>
            </a:p>
            <a:p>
              <a:pPr algn="ctr">
                <a:lnSpc>
                  <a:spcPts val="4680"/>
                </a:lnSpc>
              </a:pPr>
              <a:r>
                <a:rPr lang="en-US" sz="3343">
                  <a:solidFill>
                    <a:srgbClr val="000000"/>
                  </a:solidFill>
                  <a:latin typeface="Questrial"/>
                  <a:ea typeface="Questrial"/>
                  <a:cs typeface="Questrial"/>
                  <a:sym typeface="Questrial"/>
                </a:rPr>
                <a:t>194679</a:t>
              </a:r>
            </a:p>
            <a:p>
              <a:pPr algn="ctr">
                <a:lnSpc>
                  <a:spcPts val="4680"/>
                </a:lnSpc>
              </a:pPr>
              <a:r>
                <a:rPr lang="en-US" sz="3343">
                  <a:solidFill>
                    <a:srgbClr val="000000"/>
                  </a:solidFill>
                  <a:latin typeface="Questrial"/>
                  <a:ea typeface="Questrial"/>
                  <a:cs typeface="Questrial"/>
                  <a:sym typeface="Questrial"/>
                </a:rPr>
                <a:t>203244</a:t>
              </a:r>
            </a:p>
            <a:p>
              <a:pPr algn="ctr">
                <a:lnSpc>
                  <a:spcPts val="4680"/>
                </a:lnSpc>
              </a:pPr>
              <a:r>
                <a:rPr lang="en-US" sz="3343">
                  <a:solidFill>
                    <a:srgbClr val="000000"/>
                  </a:solidFill>
                  <a:latin typeface="Questrial"/>
                  <a:ea typeface="Questrial"/>
                  <a:cs typeface="Questrial"/>
                  <a:sym typeface="Questrial"/>
                </a:rPr>
                <a:t>184547</a:t>
              </a:r>
            </a:p>
            <a:p>
              <a:pPr algn="ctr">
                <a:lnSpc>
                  <a:spcPts val="4680"/>
                </a:lnSpc>
              </a:pPr>
              <a:r>
                <a:rPr lang="en-US" sz="3343">
                  <a:solidFill>
                    <a:srgbClr val="000000"/>
                  </a:solidFill>
                  <a:latin typeface="Questrial"/>
                  <a:ea typeface="Questrial"/>
                  <a:cs typeface="Questrial"/>
                  <a:sym typeface="Questrial"/>
                </a:rPr>
                <a:t>203211</a:t>
              </a:r>
            </a:p>
            <a:p>
              <a:pPr algn="ctr">
                <a:lnSpc>
                  <a:spcPts val="4680"/>
                </a:lnSpc>
                <a:spcBef>
                  <a:spcPct val="0"/>
                </a:spcBef>
              </a:pPr>
              <a:r>
                <a:rPr lang="en-US" sz="3343">
                  <a:solidFill>
                    <a:srgbClr val="000000"/>
                  </a:solidFill>
                  <a:latin typeface="Questrial"/>
                  <a:ea typeface="Questrial"/>
                  <a:cs typeface="Questrial"/>
                  <a:sym typeface="Questrial"/>
                </a:rPr>
                <a:t>201868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5170FF">
                <a:alpha val="100000"/>
              </a:srgbClr>
            </a:gs>
            <a:gs pos="100000">
              <a:srgbClr val="FF66C4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7112413">
            <a:off x="12974837" y="-3546632"/>
            <a:ext cx="9324744" cy="8019280"/>
          </a:xfrm>
          <a:custGeom>
            <a:avLst/>
            <a:gdLst/>
            <a:ahLst/>
            <a:cxnLst/>
            <a:rect r="r" b="b" t="t" l="l"/>
            <a:pathLst>
              <a:path h="8019280" w="9324744">
                <a:moveTo>
                  <a:pt x="0" y="0"/>
                </a:moveTo>
                <a:lnTo>
                  <a:pt x="9324744" y="0"/>
                </a:lnTo>
                <a:lnTo>
                  <a:pt x="9324744" y="8019280"/>
                </a:lnTo>
                <a:lnTo>
                  <a:pt x="0" y="80192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406361">
            <a:off x="-4730918" y="5558987"/>
            <a:ext cx="10243884" cy="8175969"/>
          </a:xfrm>
          <a:custGeom>
            <a:avLst/>
            <a:gdLst/>
            <a:ahLst/>
            <a:cxnLst/>
            <a:rect r="r" b="b" t="t" l="l"/>
            <a:pathLst>
              <a:path h="8175969" w="10243884">
                <a:moveTo>
                  <a:pt x="0" y="0"/>
                </a:moveTo>
                <a:lnTo>
                  <a:pt x="10243883" y="0"/>
                </a:lnTo>
                <a:lnTo>
                  <a:pt x="10243883" y="8175970"/>
                </a:lnTo>
                <a:lnTo>
                  <a:pt x="0" y="81759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659138" y="4276762"/>
            <a:ext cx="5516178" cy="4981538"/>
            <a:chOff x="0" y="0"/>
            <a:chExt cx="7354905" cy="6642050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66675"/>
              <a:ext cx="7354905" cy="7418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99"/>
                </a:lnSpc>
                <a:spcBef>
                  <a:spcPct val="0"/>
                </a:spcBef>
              </a:pPr>
              <a:r>
                <a:rPr lang="en-US" sz="3999">
                  <a:solidFill>
                    <a:srgbClr val="FFFFFF"/>
                  </a:solidFill>
                  <a:latin typeface="Questrial"/>
                  <a:ea typeface="Questrial"/>
                  <a:cs typeface="Questrial"/>
                  <a:sym typeface="Questrial"/>
                </a:rPr>
                <a:t>MÓDULO 5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1111489"/>
              <a:ext cx="7354905" cy="5619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FFFFFF"/>
                  </a:solidFill>
                  <a:latin typeface="Questrial"/>
                  <a:ea typeface="Questrial"/>
                  <a:cs typeface="Questrial"/>
                  <a:sym typeface="Questrial"/>
                </a:rPr>
                <a:t>Serv</a:t>
              </a:r>
              <a:r>
                <a:rPr lang="en-US" sz="3000">
                  <a:solidFill>
                    <a:srgbClr val="FFFFFF"/>
                  </a:solidFill>
                  <a:latin typeface="Questrial"/>
                  <a:ea typeface="Questrial"/>
                  <a:cs typeface="Questrial"/>
                  <a:sym typeface="Questrial"/>
                </a:rPr>
                <a:t>iços Online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2403277"/>
              <a:ext cx="7354905" cy="10699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FFFFFF"/>
                  </a:solidFill>
                  <a:latin typeface="Questrial"/>
                  <a:ea typeface="Questrial"/>
                  <a:cs typeface="Questrial"/>
                  <a:sym typeface="Questrial"/>
                </a:rPr>
                <a:t>Uso de plataformas de saúde, bancos e compras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4203064"/>
              <a:ext cx="7354905" cy="5619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FFFFFF"/>
                  </a:solidFill>
                  <a:latin typeface="Questrial"/>
                  <a:ea typeface="Questrial"/>
                  <a:cs typeface="Questrial"/>
                  <a:sym typeface="Questrial"/>
                </a:rPr>
                <a:t>Na</a:t>
              </a:r>
              <a:r>
                <a:rPr lang="en-US" sz="3000">
                  <a:solidFill>
                    <a:srgbClr val="FFFFFF"/>
                  </a:solidFill>
                  <a:latin typeface="Questrial"/>
                  <a:ea typeface="Questrial"/>
                  <a:cs typeface="Questrial"/>
                  <a:sym typeface="Questrial"/>
                </a:rPr>
                <a:t>vegação segura em sites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6080075"/>
              <a:ext cx="7354905" cy="5619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FFFFFF"/>
                  </a:solidFill>
                  <a:latin typeface="Questrial"/>
                  <a:ea typeface="Questrial"/>
                  <a:cs typeface="Questrial"/>
                  <a:sym typeface="Questrial"/>
                </a:rPr>
                <a:t> Ac</a:t>
              </a:r>
              <a:r>
                <a:rPr lang="en-US" sz="3000">
                  <a:solidFill>
                    <a:srgbClr val="FFFFFF"/>
                  </a:solidFill>
                  <a:latin typeface="Questrial"/>
                  <a:ea typeface="Questrial"/>
                  <a:cs typeface="Questrial"/>
                  <a:sym typeface="Questrial"/>
                </a:rPr>
                <a:t>essar um serviço simulado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5066664"/>
              <a:ext cx="7354905" cy="5619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FFFFFF"/>
                  </a:solidFill>
                  <a:latin typeface="Questrial"/>
                  <a:ea typeface="Questrial"/>
                  <a:cs typeface="Questrial"/>
                  <a:sym typeface="Questrial"/>
                </a:rPr>
                <a:t>Exercício: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659194" y="1367913"/>
            <a:ext cx="6371067" cy="6269615"/>
            <a:chOff x="0" y="0"/>
            <a:chExt cx="8494756" cy="8359486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0" y="104775"/>
              <a:ext cx="8494756" cy="6953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599"/>
                </a:lnSpc>
              </a:pPr>
              <a:r>
                <a:rPr lang="en-US" sz="3999" spc="395">
                  <a:solidFill>
                    <a:srgbClr val="FFFFFF"/>
                  </a:solidFill>
                  <a:latin typeface="Questrial"/>
                  <a:ea typeface="Questrial"/>
                  <a:cs typeface="Questrial"/>
                  <a:sym typeface="Questrial"/>
                </a:rPr>
                <a:t>MÓDULO 4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2282380"/>
              <a:ext cx="8494756" cy="9906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700"/>
                </a:lnSpc>
              </a:pPr>
              <a:r>
                <a:rPr lang="en-US" sz="3000" spc="297">
                  <a:solidFill>
                    <a:srgbClr val="FFFFFF"/>
                  </a:solidFill>
                  <a:latin typeface="Questrial"/>
                  <a:ea typeface="Questrial"/>
                  <a:cs typeface="Questrial"/>
                  <a:sym typeface="Questrial"/>
                </a:rPr>
                <a:t>Como identificar golpes e fraudes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3731549"/>
              <a:ext cx="8494756" cy="5619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FFFFFF"/>
                  </a:solidFill>
                  <a:latin typeface="Questrial"/>
                  <a:ea typeface="Questrial"/>
                  <a:cs typeface="Questrial"/>
                  <a:sym typeface="Questrial"/>
                </a:rPr>
                <a:t>Criação e uso de senhas seguras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4747549"/>
              <a:ext cx="8494756" cy="10699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FFFFFF"/>
                  </a:solidFill>
                  <a:latin typeface="Questrial"/>
                  <a:ea typeface="Questrial"/>
                  <a:cs typeface="Questrial"/>
                  <a:sym typeface="Questrial"/>
                </a:rPr>
                <a:t>Reconhecimento de mensagens suspeitas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6271549"/>
              <a:ext cx="8494756" cy="5619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FFFFFF"/>
                  </a:solidFill>
                  <a:latin typeface="Questrial"/>
                  <a:ea typeface="Questrial"/>
                  <a:cs typeface="Questrial"/>
                  <a:sym typeface="Questrial"/>
                </a:rPr>
                <a:t>Exercício: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7289511"/>
              <a:ext cx="8494756" cy="10699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FFFFFF"/>
                  </a:solidFill>
                  <a:latin typeface="Questrial"/>
                  <a:ea typeface="Questrial"/>
                  <a:cs typeface="Questrial"/>
                  <a:sym typeface="Questrial"/>
                </a:rPr>
                <a:t>Identificar sinais de um e-mail fraudulento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0" y="1038225"/>
              <a:ext cx="8494756" cy="6762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2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FFFFFF"/>
                  </a:solidFill>
                  <a:latin typeface="Questrial"/>
                  <a:ea typeface="Questrial"/>
                  <a:cs typeface="Questrial"/>
                  <a:sym typeface="Questrial"/>
                </a:rPr>
                <a:t>Segurança Digital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8288000" y="0"/>
            <a:ext cx="18288000" cy="10416048"/>
            <a:chOff x="0" y="0"/>
            <a:chExt cx="4816593" cy="2743321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4816592" cy="2743321"/>
            </a:xfrm>
            <a:custGeom>
              <a:avLst/>
              <a:gdLst/>
              <a:ahLst/>
              <a:cxnLst/>
              <a:rect r="r" b="b" t="t" l="l"/>
              <a:pathLst>
                <a:path h="2743321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43321"/>
                  </a:lnTo>
                  <a:lnTo>
                    <a:pt x="0" y="2743321"/>
                  </a:lnTo>
                  <a:close/>
                </a:path>
              </a:pathLst>
            </a:custGeom>
            <a:gradFill rotWithShape="true">
              <a:gsLst>
                <a:gs pos="0">
                  <a:srgbClr val="5170FF">
                    <a:alpha val="100000"/>
                  </a:srgbClr>
                </a:gs>
                <a:gs pos="100000">
                  <a:srgbClr val="FF66C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28575"/>
              <a:ext cx="4816593" cy="271474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</p:spTree>
  </p:cSld>
  <p:clrMapOvr>
    <a:masterClrMapping/>
  </p:clrMapOvr>
  <p:transition spd="slow">
    <p:fade/>
  </p:transition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5170FF">
                <a:alpha val="100000"/>
              </a:srgbClr>
            </a:gs>
            <a:gs pos="100000">
              <a:srgbClr val="FF66C4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8288000" y="0"/>
            <a:ext cx="18288000" cy="10416048"/>
            <a:chOff x="0" y="0"/>
            <a:chExt cx="4816593" cy="274332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2743321"/>
            </a:xfrm>
            <a:custGeom>
              <a:avLst/>
              <a:gdLst/>
              <a:ahLst/>
              <a:cxnLst/>
              <a:rect r="r" b="b" t="t" l="l"/>
              <a:pathLst>
                <a:path h="2743321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43321"/>
                  </a:lnTo>
                  <a:lnTo>
                    <a:pt x="0" y="2743321"/>
                  </a:lnTo>
                  <a:close/>
                </a:path>
              </a:pathLst>
            </a:custGeom>
            <a:gradFill rotWithShape="true">
              <a:gsLst>
                <a:gs pos="0">
                  <a:srgbClr val="5170FF">
                    <a:alpha val="100000"/>
                  </a:srgbClr>
                </a:gs>
                <a:gs pos="100000">
                  <a:srgbClr val="FF66C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28575"/>
              <a:ext cx="4816593" cy="271474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-7112413">
            <a:off x="12974837" y="-3546632"/>
            <a:ext cx="9324744" cy="8019280"/>
          </a:xfrm>
          <a:custGeom>
            <a:avLst/>
            <a:gdLst/>
            <a:ahLst/>
            <a:cxnLst/>
            <a:rect r="r" b="b" t="t" l="l"/>
            <a:pathLst>
              <a:path h="8019280" w="9324744">
                <a:moveTo>
                  <a:pt x="0" y="0"/>
                </a:moveTo>
                <a:lnTo>
                  <a:pt x="9324744" y="0"/>
                </a:lnTo>
                <a:lnTo>
                  <a:pt x="9324744" y="8019280"/>
                </a:lnTo>
                <a:lnTo>
                  <a:pt x="0" y="80192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406361">
            <a:off x="-4730918" y="5558987"/>
            <a:ext cx="10243884" cy="8175969"/>
          </a:xfrm>
          <a:custGeom>
            <a:avLst/>
            <a:gdLst/>
            <a:ahLst/>
            <a:cxnLst/>
            <a:rect r="r" b="b" t="t" l="l"/>
            <a:pathLst>
              <a:path h="8175969" w="10243884">
                <a:moveTo>
                  <a:pt x="0" y="0"/>
                </a:moveTo>
                <a:lnTo>
                  <a:pt x="10243883" y="0"/>
                </a:lnTo>
                <a:lnTo>
                  <a:pt x="10243883" y="8175970"/>
                </a:lnTo>
                <a:lnTo>
                  <a:pt x="0" y="81759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-556752" y="2167706"/>
            <a:ext cx="16230600" cy="7524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00"/>
              </a:lnSpc>
            </a:pPr>
            <a:r>
              <a:rPr lang="en-US" sz="6000" spc="594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EXPLICAÇÃO DO FIGMA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0" y="3478960"/>
            <a:ext cx="18288000" cy="3771531"/>
            <a:chOff x="0" y="0"/>
            <a:chExt cx="2833290" cy="58430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833290" cy="584309"/>
            </a:xfrm>
            <a:custGeom>
              <a:avLst/>
              <a:gdLst/>
              <a:ahLst/>
              <a:cxnLst/>
              <a:rect r="r" b="b" t="t" l="l"/>
              <a:pathLst>
                <a:path h="584309" w="2833290">
                  <a:moveTo>
                    <a:pt x="0" y="0"/>
                  </a:moveTo>
                  <a:lnTo>
                    <a:pt x="2833290" y="0"/>
                  </a:lnTo>
                  <a:lnTo>
                    <a:pt x="2833290" y="584309"/>
                  </a:lnTo>
                  <a:lnTo>
                    <a:pt x="0" y="584309"/>
                  </a:lnTo>
                  <a:close/>
                </a:path>
              </a:pathLst>
            </a:custGeom>
            <a:blipFill>
              <a:blip r:embed="rId6">
                <a:alphaModFix amt="30000"/>
              </a:blip>
              <a:stretch>
                <a:fillRect l="0" t="-192447" r="0" b="-192447"/>
              </a:stretch>
            </a:blipFill>
          </p:spPr>
        </p:sp>
      </p:grpSp>
    </p:spTree>
  </p:cSld>
  <p:clrMapOvr>
    <a:masterClrMapping/>
  </p:clrMapOvr>
  <p:transition spd="slow">
    <p:fade/>
  </p:transition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5170FF">
                <a:alpha val="100000"/>
              </a:srgbClr>
            </a:gs>
            <a:gs pos="100000">
              <a:srgbClr val="FF66C4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8288000" y="0"/>
            <a:ext cx="18288000" cy="10416048"/>
            <a:chOff x="0" y="0"/>
            <a:chExt cx="4816593" cy="274332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2743321"/>
            </a:xfrm>
            <a:custGeom>
              <a:avLst/>
              <a:gdLst/>
              <a:ahLst/>
              <a:cxnLst/>
              <a:rect r="r" b="b" t="t" l="l"/>
              <a:pathLst>
                <a:path h="2743321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43321"/>
                  </a:lnTo>
                  <a:lnTo>
                    <a:pt x="0" y="2743321"/>
                  </a:lnTo>
                  <a:close/>
                </a:path>
              </a:pathLst>
            </a:custGeom>
            <a:gradFill rotWithShape="true">
              <a:gsLst>
                <a:gs pos="0">
                  <a:srgbClr val="5170FF">
                    <a:alpha val="100000"/>
                  </a:srgbClr>
                </a:gs>
                <a:gs pos="100000">
                  <a:srgbClr val="FF66C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28575"/>
              <a:ext cx="4816593" cy="271474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0" y="3478960"/>
            <a:ext cx="18288000" cy="3771531"/>
            <a:chOff x="0" y="0"/>
            <a:chExt cx="2833290" cy="58430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833290" cy="584309"/>
            </a:xfrm>
            <a:custGeom>
              <a:avLst/>
              <a:gdLst/>
              <a:ahLst/>
              <a:cxnLst/>
              <a:rect r="r" b="b" t="t" l="l"/>
              <a:pathLst>
                <a:path h="584309" w="2833290">
                  <a:moveTo>
                    <a:pt x="0" y="0"/>
                  </a:moveTo>
                  <a:lnTo>
                    <a:pt x="2833290" y="0"/>
                  </a:lnTo>
                  <a:lnTo>
                    <a:pt x="2833290" y="584309"/>
                  </a:lnTo>
                  <a:lnTo>
                    <a:pt x="0" y="584309"/>
                  </a:lnTo>
                  <a:close/>
                </a:path>
              </a:pathLst>
            </a:custGeom>
            <a:blipFill>
              <a:blip r:embed="rId2">
                <a:alphaModFix amt="30000"/>
              </a:blip>
              <a:stretch>
                <a:fillRect l="0" t="-192447" r="0" b="-192447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-406361">
            <a:off x="-4730918" y="5558987"/>
            <a:ext cx="10243884" cy="8175969"/>
          </a:xfrm>
          <a:custGeom>
            <a:avLst/>
            <a:gdLst/>
            <a:ahLst/>
            <a:cxnLst/>
            <a:rect r="r" b="b" t="t" l="l"/>
            <a:pathLst>
              <a:path h="8175969" w="10243884">
                <a:moveTo>
                  <a:pt x="0" y="0"/>
                </a:moveTo>
                <a:lnTo>
                  <a:pt x="10243883" y="0"/>
                </a:lnTo>
                <a:lnTo>
                  <a:pt x="10243883" y="8175970"/>
                </a:lnTo>
                <a:lnTo>
                  <a:pt x="0" y="81759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7112413">
            <a:off x="12974837" y="-3546632"/>
            <a:ext cx="9324744" cy="8019280"/>
          </a:xfrm>
          <a:custGeom>
            <a:avLst/>
            <a:gdLst/>
            <a:ahLst/>
            <a:cxnLst/>
            <a:rect r="r" b="b" t="t" l="l"/>
            <a:pathLst>
              <a:path h="8019280" w="9324744">
                <a:moveTo>
                  <a:pt x="0" y="0"/>
                </a:moveTo>
                <a:lnTo>
                  <a:pt x="9324744" y="0"/>
                </a:lnTo>
                <a:lnTo>
                  <a:pt x="9324744" y="8019280"/>
                </a:lnTo>
                <a:lnTo>
                  <a:pt x="0" y="80192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0" y="1928044"/>
            <a:ext cx="13424719" cy="7524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00"/>
              </a:lnSpc>
            </a:pPr>
            <a:r>
              <a:rPr lang="en-US" sz="6000" spc="594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EXPLICAÇÃO DO CÓDIGO</a:t>
            </a:r>
          </a:p>
        </p:txBody>
      </p:sp>
    </p:spTree>
  </p:cSld>
  <p:clrMapOvr>
    <a:masterClrMapping/>
  </p:clrMapOvr>
  <p:transition spd="fast">
    <p:fade/>
  </p:transition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5170FF">
                <a:alpha val="100000"/>
              </a:srgbClr>
            </a:gs>
            <a:gs pos="100000">
              <a:srgbClr val="FF66C4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208571" y="4102810"/>
            <a:ext cx="9061234" cy="23717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999"/>
              </a:lnSpc>
            </a:pPr>
            <a:r>
              <a:rPr lang="en-US" sz="9999" spc="989">
                <a:solidFill>
                  <a:srgbClr val="FFFFFE"/>
                </a:solidFill>
                <a:latin typeface="Questrial"/>
                <a:ea typeface="Questrial"/>
                <a:cs typeface="Questrial"/>
                <a:sym typeface="Questrial"/>
              </a:rPr>
              <a:t>MUITO OBRIGADO!</a:t>
            </a:r>
          </a:p>
        </p:txBody>
      </p:sp>
      <p:sp>
        <p:nvSpPr>
          <p:cNvPr name="AutoShape 3" id="3"/>
          <p:cNvSpPr/>
          <p:nvPr/>
        </p:nvSpPr>
        <p:spPr>
          <a:xfrm flipV="true">
            <a:off x="10761446" y="3133762"/>
            <a:ext cx="0" cy="4019475"/>
          </a:xfrm>
          <a:prstGeom prst="line">
            <a:avLst/>
          </a:prstGeom>
          <a:ln cap="rnd" w="9525">
            <a:solidFill>
              <a:srgbClr val="FFFFFF">
                <a:alpha val="19608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-7112413">
            <a:off x="12974837" y="-3546632"/>
            <a:ext cx="9324744" cy="8019280"/>
          </a:xfrm>
          <a:custGeom>
            <a:avLst/>
            <a:gdLst/>
            <a:ahLst/>
            <a:cxnLst/>
            <a:rect r="r" b="b" t="t" l="l"/>
            <a:pathLst>
              <a:path h="8019280" w="9324744">
                <a:moveTo>
                  <a:pt x="0" y="0"/>
                </a:moveTo>
                <a:lnTo>
                  <a:pt x="9324744" y="0"/>
                </a:lnTo>
                <a:lnTo>
                  <a:pt x="9324744" y="8019280"/>
                </a:lnTo>
                <a:lnTo>
                  <a:pt x="0" y="80192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406361">
            <a:off x="-4660106" y="5719008"/>
            <a:ext cx="10243884" cy="8175969"/>
          </a:xfrm>
          <a:custGeom>
            <a:avLst/>
            <a:gdLst/>
            <a:ahLst/>
            <a:cxnLst/>
            <a:rect r="r" b="b" t="t" l="l"/>
            <a:pathLst>
              <a:path h="8175969" w="10243884">
                <a:moveTo>
                  <a:pt x="0" y="0"/>
                </a:moveTo>
                <a:lnTo>
                  <a:pt x="10243884" y="0"/>
                </a:lnTo>
                <a:lnTo>
                  <a:pt x="10243884" y="8175969"/>
                </a:lnTo>
                <a:lnTo>
                  <a:pt x="0" y="817596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fade/>
  </p:transition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5170FF">
                <a:alpha val="100000"/>
              </a:srgbClr>
            </a:gs>
            <a:gs pos="100000">
              <a:srgbClr val="FF66C4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135399" y="0"/>
            <a:ext cx="6152601" cy="10287000"/>
          </a:xfrm>
          <a:custGeom>
            <a:avLst/>
            <a:gdLst/>
            <a:ahLst/>
            <a:cxnLst/>
            <a:rect r="r" b="b" t="t" l="l"/>
            <a:pathLst>
              <a:path h="10287000" w="6152601">
                <a:moveTo>
                  <a:pt x="0" y="0"/>
                </a:moveTo>
                <a:lnTo>
                  <a:pt x="6152601" y="0"/>
                </a:lnTo>
                <a:lnTo>
                  <a:pt x="615260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5295" t="-5993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726400" y="1431897"/>
            <a:ext cx="7719281" cy="15657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36"/>
              </a:lnSpc>
            </a:pPr>
            <a:r>
              <a:rPr lang="en-US" sz="5200" spc="514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DESCRIÇÃO DO PROJETO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726400" y="3932004"/>
            <a:ext cx="7719281" cy="34988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O projeto Conectados na Melhor Idade tem como missão promover a inclusão digital de idosos por meio de aulas práticas e acessíveis. O curso ensina o uso de smartphones, aplicativos de comunicação, redes sociais e serviços online, além de orientar sobre segurança digital. A iniciativa fortalece a autonomia, a confiança e a participação social dos idosos na era tecnológica.</a:t>
            </a:r>
          </a:p>
        </p:txBody>
      </p:sp>
      <p:sp>
        <p:nvSpPr>
          <p:cNvPr name="AutoShape 5" id="5"/>
          <p:cNvSpPr/>
          <p:nvPr/>
        </p:nvSpPr>
        <p:spPr>
          <a:xfrm flipV="true">
            <a:off x="1726400" y="3303354"/>
            <a:ext cx="7719281" cy="0"/>
          </a:xfrm>
          <a:prstGeom prst="line">
            <a:avLst/>
          </a:prstGeom>
          <a:ln cap="flat" w="38100">
            <a:solidFill>
              <a:srgbClr val="FFFFF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-7112413">
            <a:off x="-2477011" y="9327995"/>
            <a:ext cx="9324744" cy="8019280"/>
          </a:xfrm>
          <a:custGeom>
            <a:avLst/>
            <a:gdLst/>
            <a:ahLst/>
            <a:cxnLst/>
            <a:rect r="r" b="b" t="t" l="l"/>
            <a:pathLst>
              <a:path h="8019280" w="9324744">
                <a:moveTo>
                  <a:pt x="0" y="0"/>
                </a:moveTo>
                <a:lnTo>
                  <a:pt x="9324744" y="0"/>
                </a:lnTo>
                <a:lnTo>
                  <a:pt x="9324744" y="8019280"/>
                </a:lnTo>
                <a:lnTo>
                  <a:pt x="0" y="80192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8326531">
            <a:off x="9325709" y="-2959780"/>
            <a:ext cx="6817186" cy="5441013"/>
          </a:xfrm>
          <a:custGeom>
            <a:avLst/>
            <a:gdLst/>
            <a:ahLst/>
            <a:cxnLst/>
            <a:rect r="r" b="b" t="t" l="l"/>
            <a:pathLst>
              <a:path h="5441013" w="6817186">
                <a:moveTo>
                  <a:pt x="0" y="0"/>
                </a:moveTo>
                <a:lnTo>
                  <a:pt x="6817186" y="0"/>
                </a:lnTo>
                <a:lnTo>
                  <a:pt x="6817186" y="5441013"/>
                </a:lnTo>
                <a:lnTo>
                  <a:pt x="0" y="544101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fade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5170FF">
                <a:alpha val="100000"/>
              </a:srgbClr>
            </a:gs>
            <a:gs pos="100000">
              <a:srgbClr val="FF66C4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272087" y="3342162"/>
            <a:ext cx="3869765" cy="3766292"/>
            <a:chOff x="0" y="0"/>
            <a:chExt cx="5159687" cy="5021722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1250659" y="187630"/>
              <a:ext cx="2658368" cy="2658368"/>
              <a:chOff x="0" y="0"/>
              <a:chExt cx="6350000" cy="63500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E"/>
              </a:solidFill>
            </p:spPr>
          </p:sp>
        </p:grpSp>
        <p:sp>
          <p:nvSpPr>
            <p:cNvPr name="TextBox 5" id="5"/>
            <p:cNvSpPr txBox="true"/>
            <p:nvPr/>
          </p:nvSpPr>
          <p:spPr>
            <a:xfrm rot="0">
              <a:off x="0" y="3035885"/>
              <a:ext cx="5159687" cy="6542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060"/>
                </a:lnSpc>
              </a:pPr>
              <a:r>
                <a:rPr lang="en-US" sz="2900">
                  <a:solidFill>
                    <a:srgbClr val="FFFFFF"/>
                  </a:solidFill>
                  <a:latin typeface="Questrial"/>
                  <a:ea typeface="Questrial"/>
                  <a:cs typeface="Questrial"/>
                  <a:sym typeface="Questrial"/>
                </a:rPr>
                <a:t>Acompanhamento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3912376"/>
              <a:ext cx="5159687" cy="110934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100"/>
                </a:lnSpc>
              </a:pPr>
              <a:r>
                <a:rPr lang="en-US" sz="2100">
                  <a:solidFill>
                    <a:srgbClr val="000000"/>
                  </a:solidFill>
                  <a:latin typeface="Questrial"/>
                  <a:ea typeface="Questrial"/>
                  <a:cs typeface="Questrial"/>
                  <a:sym typeface="Questrial"/>
                </a:rPr>
                <a:t>Acompanhar o progresso dos participantes com atividades e registro de presença.</a:t>
              </a:r>
            </a:p>
          </p:txBody>
        </p:sp>
        <p:sp>
          <p:nvSpPr>
            <p:cNvPr name="Freeform 7" id="7"/>
            <p:cNvSpPr/>
            <p:nvPr/>
          </p:nvSpPr>
          <p:spPr>
            <a:xfrm flipH="false" flipV="false" rot="0">
              <a:off x="1104548" y="0"/>
              <a:ext cx="2947728" cy="2947728"/>
            </a:xfrm>
            <a:custGeom>
              <a:avLst/>
              <a:gdLst/>
              <a:ahLst/>
              <a:cxnLst/>
              <a:rect r="r" b="b" t="t" l="l"/>
              <a:pathLst>
                <a:path h="2947728" w="2947728">
                  <a:moveTo>
                    <a:pt x="0" y="0"/>
                  </a:moveTo>
                  <a:lnTo>
                    <a:pt x="2947728" y="0"/>
                  </a:lnTo>
                  <a:lnTo>
                    <a:pt x="2947728" y="2947728"/>
                  </a:lnTo>
                  <a:lnTo>
                    <a:pt x="0" y="29477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1028700" y="4308180"/>
            <a:ext cx="3869765" cy="3892269"/>
            <a:chOff x="0" y="0"/>
            <a:chExt cx="5159687" cy="5189692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1250659" y="0"/>
              <a:ext cx="2658368" cy="2658368"/>
              <a:chOff x="0" y="0"/>
              <a:chExt cx="6350000" cy="63500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E"/>
              </a:solidFill>
            </p:spPr>
          </p:sp>
        </p:grpSp>
        <p:sp>
          <p:nvSpPr>
            <p:cNvPr name="Freeform 11" id="11"/>
            <p:cNvSpPr/>
            <p:nvPr/>
          </p:nvSpPr>
          <p:spPr>
            <a:xfrm flipH="false" flipV="false" rot="0">
              <a:off x="1930422" y="672600"/>
              <a:ext cx="1298842" cy="1313168"/>
            </a:xfrm>
            <a:custGeom>
              <a:avLst/>
              <a:gdLst/>
              <a:ahLst/>
              <a:cxnLst/>
              <a:rect r="r" b="b" t="t" l="l"/>
              <a:pathLst>
                <a:path h="1313168" w="1298842">
                  <a:moveTo>
                    <a:pt x="0" y="0"/>
                  </a:moveTo>
                  <a:lnTo>
                    <a:pt x="1298842" y="0"/>
                  </a:lnTo>
                  <a:lnTo>
                    <a:pt x="1298842" y="1313168"/>
                  </a:lnTo>
                  <a:lnTo>
                    <a:pt x="0" y="13131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2" id="12"/>
            <p:cNvSpPr txBox="true"/>
            <p:nvPr/>
          </p:nvSpPr>
          <p:spPr>
            <a:xfrm rot="0">
              <a:off x="0" y="2848255"/>
              <a:ext cx="5159687" cy="6542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060"/>
                </a:lnSpc>
              </a:pPr>
              <a:r>
                <a:rPr lang="en-US" sz="2900">
                  <a:solidFill>
                    <a:srgbClr val="FFFFFF"/>
                  </a:solidFill>
                  <a:latin typeface="Questrial"/>
                  <a:ea typeface="Questrial"/>
                  <a:cs typeface="Questrial"/>
                  <a:sym typeface="Questrial"/>
                </a:rPr>
                <a:t>Aprendizado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3724746"/>
              <a:ext cx="5159687" cy="146494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100"/>
                </a:lnSpc>
              </a:pPr>
              <a:r>
                <a:rPr lang="en-US" sz="2100">
                  <a:solidFill>
                    <a:srgbClr val="000000"/>
                  </a:solidFill>
                  <a:latin typeface="Questrial"/>
                  <a:ea typeface="Questrial"/>
                  <a:cs typeface="Questrial"/>
                  <a:sym typeface="Questrial"/>
                </a:rPr>
                <a:t>Ensinar o uso básico de dispositivos digitais. Facilitar a comunicação entre idosos, familiares e amigos.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9513328" y="4772409"/>
            <a:ext cx="3872628" cy="3892268"/>
            <a:chOff x="0" y="0"/>
            <a:chExt cx="5163504" cy="5189691"/>
          </a:xfrm>
        </p:grpSpPr>
        <p:grpSp>
          <p:nvGrpSpPr>
            <p:cNvPr name="Group 15" id="15"/>
            <p:cNvGrpSpPr/>
            <p:nvPr/>
          </p:nvGrpSpPr>
          <p:grpSpPr>
            <a:xfrm rot="0">
              <a:off x="1250659" y="0"/>
              <a:ext cx="2658368" cy="2658368"/>
              <a:chOff x="0" y="0"/>
              <a:chExt cx="6350000" cy="6350000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E"/>
              </a:solidFill>
            </p:spPr>
          </p:sp>
        </p:grpSp>
        <p:sp>
          <p:nvSpPr>
            <p:cNvPr name="TextBox 17" id="17"/>
            <p:cNvSpPr txBox="true"/>
            <p:nvPr/>
          </p:nvSpPr>
          <p:spPr>
            <a:xfrm rot="0">
              <a:off x="0" y="2848255"/>
              <a:ext cx="5159687" cy="6542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060"/>
                </a:lnSpc>
              </a:pPr>
              <a:r>
                <a:rPr lang="en-US" sz="2900">
                  <a:solidFill>
                    <a:srgbClr val="FFFFFF"/>
                  </a:solidFill>
                  <a:latin typeface="Questrial"/>
                  <a:ea typeface="Questrial"/>
                  <a:cs typeface="Questrial"/>
                  <a:sym typeface="Questrial"/>
                </a:rPr>
                <a:t>Segurança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0" y="3724746"/>
              <a:ext cx="5163504" cy="14649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100"/>
                </a:lnSpc>
              </a:pPr>
              <a:r>
                <a:rPr lang="en-US" sz="2100">
                  <a:solidFill>
                    <a:srgbClr val="000000"/>
                  </a:solidFill>
                  <a:latin typeface="Questrial"/>
                  <a:ea typeface="Questrial"/>
                  <a:cs typeface="Questrial"/>
                  <a:sym typeface="Questrial"/>
                </a:rPr>
                <a:t>Incentivar o acesso seguro a serviços online, como bancos, agendamentos e compras.</a:t>
              </a:r>
            </a:p>
            <a:p>
              <a:pPr algn="ctr">
                <a:lnSpc>
                  <a:spcPts val="2100"/>
                </a:lnSpc>
              </a:pPr>
            </a:p>
          </p:txBody>
        </p:sp>
        <p:sp>
          <p:nvSpPr>
            <p:cNvPr name="Freeform 19" id="19"/>
            <p:cNvSpPr/>
            <p:nvPr/>
          </p:nvSpPr>
          <p:spPr>
            <a:xfrm flipH="false" flipV="false" rot="0">
              <a:off x="1829724" y="579065"/>
              <a:ext cx="1500239" cy="1500239"/>
            </a:xfrm>
            <a:custGeom>
              <a:avLst/>
              <a:gdLst/>
              <a:ahLst/>
              <a:cxnLst/>
              <a:rect r="r" b="b" t="t" l="l"/>
              <a:pathLst>
                <a:path h="1500239" w="1500239">
                  <a:moveTo>
                    <a:pt x="0" y="0"/>
                  </a:moveTo>
                  <a:lnTo>
                    <a:pt x="1500239" y="0"/>
                  </a:lnTo>
                  <a:lnTo>
                    <a:pt x="1500239" y="1500239"/>
                  </a:lnTo>
                  <a:lnTo>
                    <a:pt x="0" y="15002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13757431" y="3482885"/>
            <a:ext cx="3869765" cy="3635302"/>
            <a:chOff x="0" y="0"/>
            <a:chExt cx="5159687" cy="4847070"/>
          </a:xfrm>
        </p:grpSpPr>
        <p:sp>
          <p:nvSpPr>
            <p:cNvPr name="TextBox 21" id="21"/>
            <p:cNvSpPr txBox="true"/>
            <p:nvPr/>
          </p:nvSpPr>
          <p:spPr>
            <a:xfrm rot="0">
              <a:off x="0" y="2861233"/>
              <a:ext cx="5159687" cy="6542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060"/>
                </a:lnSpc>
              </a:pPr>
              <a:r>
                <a:rPr lang="en-US" sz="2900">
                  <a:solidFill>
                    <a:srgbClr val="FFFFFF"/>
                  </a:solidFill>
                  <a:latin typeface="Questrial"/>
                  <a:ea typeface="Questrial"/>
                  <a:cs typeface="Questrial"/>
                  <a:sym typeface="Questrial"/>
                </a:rPr>
                <a:t>Alerta</a:t>
              </a: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0" y="3737723"/>
              <a:ext cx="5159687" cy="110934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100"/>
                </a:lnSpc>
              </a:pPr>
              <a:r>
                <a:rPr lang="en-US" sz="2100">
                  <a:solidFill>
                    <a:srgbClr val="000000"/>
                  </a:solidFill>
                  <a:latin typeface="Questrial"/>
                  <a:ea typeface="Questrial"/>
                  <a:cs typeface="Questrial"/>
                  <a:sym typeface="Questrial"/>
                </a:rPr>
                <a:t>Orientar sobre golpes digitais, segurança e boas práticas na internet.</a:t>
              </a:r>
            </a:p>
          </p:txBody>
        </p:sp>
        <p:grpSp>
          <p:nvGrpSpPr>
            <p:cNvPr name="Group 23" id="23"/>
            <p:cNvGrpSpPr/>
            <p:nvPr/>
          </p:nvGrpSpPr>
          <p:grpSpPr>
            <a:xfrm rot="0">
              <a:off x="1297938" y="0"/>
              <a:ext cx="2563810" cy="2563810"/>
              <a:chOff x="0" y="0"/>
              <a:chExt cx="812800" cy="812800"/>
            </a:xfrm>
          </p:grpSpPr>
          <p:sp>
            <p:nvSpPr>
              <p:cNvPr name="Freeform 24" id="2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blipFill>
                <a:blip r:embed="rId6"/>
                <a:stretch>
                  <a:fillRect l="0" t="0" r="0" b="0"/>
                </a:stretch>
              </a:blipFill>
            </p:spPr>
          </p:sp>
        </p:grpSp>
      </p:grpSp>
      <p:sp>
        <p:nvSpPr>
          <p:cNvPr name="TextBox 25" id="25"/>
          <p:cNvSpPr txBox="true"/>
          <p:nvPr/>
        </p:nvSpPr>
        <p:spPr>
          <a:xfrm rot="0">
            <a:off x="1026553" y="1986404"/>
            <a:ext cx="16230600" cy="7524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00"/>
              </a:lnSpc>
            </a:pPr>
            <a:r>
              <a:rPr lang="en-US" sz="6000" spc="594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OBJETIVOS</a:t>
            </a:r>
          </a:p>
        </p:txBody>
      </p:sp>
    </p:spTree>
  </p:cSld>
  <p:clrMapOvr>
    <a:masterClrMapping/>
  </p:clrMapOvr>
  <p:transition spd="fast">
    <p:fade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5170FF">
                <a:alpha val="100000"/>
              </a:srgbClr>
            </a:gs>
            <a:gs pos="100000">
              <a:srgbClr val="FF66C4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7112413">
            <a:off x="11268216" y="-1644805"/>
            <a:ext cx="9324744" cy="8019280"/>
          </a:xfrm>
          <a:custGeom>
            <a:avLst/>
            <a:gdLst/>
            <a:ahLst/>
            <a:cxnLst/>
            <a:rect r="r" b="b" t="t" l="l"/>
            <a:pathLst>
              <a:path h="8019280" w="9324744">
                <a:moveTo>
                  <a:pt x="0" y="0"/>
                </a:moveTo>
                <a:lnTo>
                  <a:pt x="9324745" y="0"/>
                </a:lnTo>
                <a:lnTo>
                  <a:pt x="9324745" y="8019280"/>
                </a:lnTo>
                <a:lnTo>
                  <a:pt x="0" y="80192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53117" y="731239"/>
            <a:ext cx="14530107" cy="3302202"/>
            <a:chOff x="0" y="0"/>
            <a:chExt cx="3826860" cy="86971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826859" cy="869716"/>
            </a:xfrm>
            <a:custGeom>
              <a:avLst/>
              <a:gdLst/>
              <a:ahLst/>
              <a:cxnLst/>
              <a:rect r="r" b="b" t="t" l="l"/>
              <a:pathLst>
                <a:path h="869716" w="3826859">
                  <a:moveTo>
                    <a:pt x="27174" y="0"/>
                  </a:moveTo>
                  <a:lnTo>
                    <a:pt x="3799686" y="0"/>
                  </a:lnTo>
                  <a:cubicBezTo>
                    <a:pt x="3806892" y="0"/>
                    <a:pt x="3813804" y="2863"/>
                    <a:pt x="3818901" y="7959"/>
                  </a:cubicBezTo>
                  <a:cubicBezTo>
                    <a:pt x="3823996" y="13055"/>
                    <a:pt x="3826859" y="19967"/>
                    <a:pt x="3826859" y="27174"/>
                  </a:cubicBezTo>
                  <a:lnTo>
                    <a:pt x="3826859" y="842542"/>
                  </a:lnTo>
                  <a:cubicBezTo>
                    <a:pt x="3826859" y="857550"/>
                    <a:pt x="3814694" y="869716"/>
                    <a:pt x="3799686" y="869716"/>
                  </a:cubicBezTo>
                  <a:lnTo>
                    <a:pt x="27174" y="869716"/>
                  </a:lnTo>
                  <a:cubicBezTo>
                    <a:pt x="19967" y="869716"/>
                    <a:pt x="13055" y="866853"/>
                    <a:pt x="7959" y="861757"/>
                  </a:cubicBezTo>
                  <a:cubicBezTo>
                    <a:pt x="2863" y="856661"/>
                    <a:pt x="0" y="849749"/>
                    <a:pt x="0" y="842542"/>
                  </a:cubicBezTo>
                  <a:lnTo>
                    <a:pt x="0" y="27174"/>
                  </a:lnTo>
                  <a:cubicBezTo>
                    <a:pt x="0" y="19967"/>
                    <a:pt x="2863" y="13055"/>
                    <a:pt x="7959" y="7959"/>
                  </a:cubicBezTo>
                  <a:cubicBezTo>
                    <a:pt x="13055" y="2863"/>
                    <a:pt x="19967" y="0"/>
                    <a:pt x="2717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3826860" cy="9268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553117" y="4228857"/>
            <a:ext cx="10489939" cy="3302202"/>
            <a:chOff x="0" y="0"/>
            <a:chExt cx="2762782" cy="86971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762782" cy="869716"/>
            </a:xfrm>
            <a:custGeom>
              <a:avLst/>
              <a:gdLst/>
              <a:ahLst/>
              <a:cxnLst/>
              <a:rect r="r" b="b" t="t" l="l"/>
              <a:pathLst>
                <a:path h="869716" w="2762782">
                  <a:moveTo>
                    <a:pt x="37640" y="0"/>
                  </a:moveTo>
                  <a:lnTo>
                    <a:pt x="2725142" y="0"/>
                  </a:lnTo>
                  <a:cubicBezTo>
                    <a:pt x="2745930" y="0"/>
                    <a:pt x="2762782" y="16852"/>
                    <a:pt x="2762782" y="37640"/>
                  </a:cubicBezTo>
                  <a:lnTo>
                    <a:pt x="2762782" y="832076"/>
                  </a:lnTo>
                  <a:cubicBezTo>
                    <a:pt x="2762782" y="842059"/>
                    <a:pt x="2758816" y="851633"/>
                    <a:pt x="2751758" y="858691"/>
                  </a:cubicBezTo>
                  <a:cubicBezTo>
                    <a:pt x="2744699" y="865750"/>
                    <a:pt x="2735125" y="869716"/>
                    <a:pt x="2725142" y="869716"/>
                  </a:cubicBezTo>
                  <a:lnTo>
                    <a:pt x="37640" y="869716"/>
                  </a:lnTo>
                  <a:cubicBezTo>
                    <a:pt x="27657" y="869716"/>
                    <a:pt x="18083" y="865750"/>
                    <a:pt x="11024" y="858691"/>
                  </a:cubicBezTo>
                  <a:cubicBezTo>
                    <a:pt x="3966" y="851633"/>
                    <a:pt x="0" y="842059"/>
                    <a:pt x="0" y="832076"/>
                  </a:cubicBezTo>
                  <a:lnTo>
                    <a:pt x="0" y="37640"/>
                  </a:lnTo>
                  <a:cubicBezTo>
                    <a:pt x="0" y="27657"/>
                    <a:pt x="3966" y="18083"/>
                    <a:pt x="11024" y="11024"/>
                  </a:cubicBezTo>
                  <a:cubicBezTo>
                    <a:pt x="18083" y="3966"/>
                    <a:pt x="27657" y="0"/>
                    <a:pt x="3764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2762782" cy="9268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3373582" y="5215113"/>
            <a:ext cx="6107479" cy="13582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53400" indent="-226700" lvl="1">
              <a:lnSpc>
                <a:spcPts val="2100"/>
              </a:lnSpc>
              <a:buFont typeface="Arial"/>
              <a:buChar char="•"/>
            </a:pPr>
            <a:r>
              <a:rPr lang="en-US" sz="2100">
                <a:solidFill>
                  <a:srgbClr val="FFFFFE"/>
                </a:solidFill>
                <a:latin typeface="Questrial"/>
                <a:ea typeface="Questrial"/>
                <a:cs typeface="Questrial"/>
                <a:sym typeface="Questrial"/>
              </a:rPr>
              <a:t>Módulo 1 – Introdução aos Dispositivos Digitais</a:t>
            </a:r>
          </a:p>
          <a:p>
            <a:pPr algn="l" marL="453400" indent="-226700" lvl="1">
              <a:lnSpc>
                <a:spcPts val="2100"/>
              </a:lnSpc>
              <a:buFont typeface="Arial"/>
              <a:buChar char="•"/>
            </a:pPr>
            <a:r>
              <a:rPr lang="en-US" sz="2100">
                <a:solidFill>
                  <a:srgbClr val="FFFFFE"/>
                </a:solidFill>
                <a:latin typeface="Questrial"/>
                <a:ea typeface="Questrial"/>
                <a:cs typeface="Questrial"/>
                <a:sym typeface="Questrial"/>
              </a:rPr>
              <a:t>Módulo 2 – Aplicativos de Comunicação</a:t>
            </a:r>
          </a:p>
          <a:p>
            <a:pPr algn="l" marL="453400" indent="-226700" lvl="1">
              <a:lnSpc>
                <a:spcPts val="2100"/>
              </a:lnSpc>
              <a:buFont typeface="Arial"/>
              <a:buChar char="•"/>
            </a:pPr>
            <a:r>
              <a:rPr lang="en-US" sz="2100">
                <a:solidFill>
                  <a:srgbClr val="FFFFFE"/>
                </a:solidFill>
                <a:latin typeface="Questrial"/>
                <a:ea typeface="Questrial"/>
                <a:cs typeface="Questrial"/>
                <a:sym typeface="Questrial"/>
              </a:rPr>
              <a:t>Módulo 3 – Redes Sociais e Entretenimento</a:t>
            </a:r>
          </a:p>
          <a:p>
            <a:pPr algn="l" marL="453400" indent="-226700" lvl="1">
              <a:lnSpc>
                <a:spcPts val="2100"/>
              </a:lnSpc>
              <a:buFont typeface="Arial"/>
              <a:buChar char="•"/>
            </a:pPr>
            <a:r>
              <a:rPr lang="en-US" sz="2100">
                <a:solidFill>
                  <a:srgbClr val="FFFFFE"/>
                </a:solidFill>
                <a:latin typeface="Questrial"/>
                <a:ea typeface="Questrial"/>
                <a:cs typeface="Questrial"/>
                <a:sym typeface="Questrial"/>
              </a:rPr>
              <a:t>Módulo 4 – Segurança Digital</a:t>
            </a:r>
          </a:p>
          <a:p>
            <a:pPr algn="l" marL="453400" indent="-226700" lvl="1">
              <a:lnSpc>
                <a:spcPts val="2100"/>
              </a:lnSpc>
              <a:buFont typeface="Arial"/>
              <a:buChar char="•"/>
            </a:pPr>
            <a:r>
              <a:rPr lang="en-US" sz="2100">
                <a:solidFill>
                  <a:srgbClr val="FFFFFE"/>
                </a:solidFill>
                <a:latin typeface="Questrial"/>
                <a:ea typeface="Questrial"/>
                <a:cs typeface="Questrial"/>
                <a:sym typeface="Questrial"/>
              </a:rPr>
              <a:t>Módulo 5 – Serviços Online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9144000" y="533400"/>
            <a:ext cx="9753600" cy="9753600"/>
          </a:xfrm>
          <a:custGeom>
            <a:avLst/>
            <a:gdLst/>
            <a:ahLst/>
            <a:cxnLst/>
            <a:rect r="r" b="b" t="t" l="l"/>
            <a:pathLst>
              <a:path h="9753600" w="9753600">
                <a:moveTo>
                  <a:pt x="0" y="0"/>
                </a:moveTo>
                <a:lnTo>
                  <a:pt x="9753600" y="0"/>
                </a:lnTo>
                <a:lnTo>
                  <a:pt x="9753600" y="9753600"/>
                </a:lnTo>
                <a:lnTo>
                  <a:pt x="0" y="9753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1207788">
            <a:off x="6293694" y="6602717"/>
            <a:ext cx="6817186" cy="5441013"/>
          </a:xfrm>
          <a:custGeom>
            <a:avLst/>
            <a:gdLst/>
            <a:ahLst/>
            <a:cxnLst/>
            <a:rect r="r" b="b" t="t" l="l"/>
            <a:pathLst>
              <a:path h="5441013" w="6817186">
                <a:moveTo>
                  <a:pt x="0" y="0"/>
                </a:moveTo>
                <a:lnTo>
                  <a:pt x="6817186" y="0"/>
                </a:lnTo>
                <a:lnTo>
                  <a:pt x="6817186" y="5441013"/>
                </a:lnTo>
                <a:lnTo>
                  <a:pt x="0" y="544101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-204983" y="1954667"/>
            <a:ext cx="4458712" cy="9124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465"/>
              </a:lnSpc>
            </a:pPr>
            <a:r>
              <a:rPr lang="en-US" sz="35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ESTRUTURA PEDAGÓGICA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-702742" y="5652987"/>
            <a:ext cx="3714724" cy="474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465"/>
              </a:lnSpc>
            </a:pPr>
            <a:r>
              <a:rPr lang="en-US" sz="35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MÓDULOS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316576" y="1612403"/>
            <a:ext cx="4164485" cy="1587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99"/>
              </a:lnSpc>
            </a:pPr>
            <a:r>
              <a:rPr lang="en-US" sz="2499">
                <a:solidFill>
                  <a:srgbClr val="FFFFFE"/>
                </a:solidFill>
                <a:latin typeface="Questrial"/>
                <a:ea typeface="Questrial"/>
                <a:cs typeface="Questrial"/>
                <a:sym typeface="Questrial"/>
              </a:rPr>
              <a:t>O curso foram dividido em 5 módulos progressivos, com exercícios práticos e acompanhamento individualizado.</a:t>
            </a:r>
          </a:p>
        </p:txBody>
      </p:sp>
    </p:spTree>
  </p:cSld>
  <p:clrMapOvr>
    <a:masterClrMapping/>
  </p:clrMapOvr>
  <p:transition spd="fast">
    <p:fade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5170FF">
                <a:alpha val="100000"/>
              </a:srgbClr>
            </a:gs>
            <a:gs pos="100000">
              <a:srgbClr val="FF66C4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7112413">
            <a:off x="12974837" y="-3546632"/>
            <a:ext cx="9324744" cy="8019280"/>
          </a:xfrm>
          <a:custGeom>
            <a:avLst/>
            <a:gdLst/>
            <a:ahLst/>
            <a:cxnLst/>
            <a:rect r="r" b="b" t="t" l="l"/>
            <a:pathLst>
              <a:path h="8019280" w="9324744">
                <a:moveTo>
                  <a:pt x="0" y="0"/>
                </a:moveTo>
                <a:lnTo>
                  <a:pt x="9324744" y="0"/>
                </a:lnTo>
                <a:lnTo>
                  <a:pt x="9324744" y="8019280"/>
                </a:lnTo>
                <a:lnTo>
                  <a:pt x="0" y="80192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406361">
            <a:off x="-4730918" y="5558987"/>
            <a:ext cx="10243884" cy="8175969"/>
          </a:xfrm>
          <a:custGeom>
            <a:avLst/>
            <a:gdLst/>
            <a:ahLst/>
            <a:cxnLst/>
            <a:rect r="r" b="b" t="t" l="l"/>
            <a:pathLst>
              <a:path h="8175969" w="10243884">
                <a:moveTo>
                  <a:pt x="0" y="0"/>
                </a:moveTo>
                <a:lnTo>
                  <a:pt x="10243883" y="0"/>
                </a:lnTo>
                <a:lnTo>
                  <a:pt x="10243883" y="8175970"/>
                </a:lnTo>
                <a:lnTo>
                  <a:pt x="0" y="81759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6397471" y="2474521"/>
            <a:ext cx="5516178" cy="5743538"/>
            <a:chOff x="0" y="0"/>
            <a:chExt cx="7354905" cy="7658050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66675"/>
              <a:ext cx="7354905" cy="7418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99"/>
                </a:lnSpc>
                <a:spcBef>
                  <a:spcPct val="0"/>
                </a:spcBef>
              </a:pPr>
              <a:r>
                <a:rPr lang="en-US" sz="3999">
                  <a:solidFill>
                    <a:srgbClr val="FFFFFF"/>
                  </a:solidFill>
                  <a:latin typeface="Questrial"/>
                  <a:ea typeface="Questrial"/>
                  <a:cs typeface="Questrial"/>
                  <a:sym typeface="Questrial"/>
                </a:rPr>
                <a:t>MÓDULO 2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1111489"/>
              <a:ext cx="7354905" cy="5619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FFFFFF"/>
                  </a:solidFill>
                  <a:latin typeface="Questrial"/>
                  <a:ea typeface="Questrial"/>
                  <a:cs typeface="Questrial"/>
                  <a:sym typeface="Questrial"/>
                </a:rPr>
                <a:t>Aplicativos de Comunicação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2403277"/>
              <a:ext cx="7354905" cy="10699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FFFFFF"/>
                  </a:solidFill>
                  <a:latin typeface="Questrial"/>
                  <a:ea typeface="Questrial"/>
                  <a:cs typeface="Questrial"/>
                  <a:sym typeface="Questrial"/>
                </a:rPr>
                <a:t>Uso do WhatsApp, Messenger e videochamadas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4203064"/>
              <a:ext cx="7354905" cy="10699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FFFFFF"/>
                  </a:solidFill>
                  <a:latin typeface="Questrial"/>
                  <a:ea typeface="Questrial"/>
                  <a:cs typeface="Questrial"/>
                  <a:sym typeface="Questrial"/>
                </a:rPr>
                <a:t>Envio de mensagens de texto, áudio e imagem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6588075"/>
              <a:ext cx="7354905" cy="10699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FFFFFF"/>
                  </a:solidFill>
                  <a:latin typeface="Questrial"/>
                  <a:ea typeface="Questrial"/>
                  <a:cs typeface="Questrial"/>
                  <a:sym typeface="Questrial"/>
                </a:rPr>
                <a:t>Realizar videochamada com familiar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5574664"/>
              <a:ext cx="7354905" cy="5619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FFFFFF"/>
                  </a:solidFill>
                  <a:latin typeface="Questrial"/>
                  <a:ea typeface="Questrial"/>
                  <a:cs typeface="Questrial"/>
                  <a:sym typeface="Questrial"/>
                </a:rPr>
                <a:t>Exercício: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0" y="1028700"/>
            <a:ext cx="6371067" cy="5545715"/>
            <a:chOff x="0" y="0"/>
            <a:chExt cx="8494756" cy="7394286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0" y="104775"/>
              <a:ext cx="8494756" cy="6953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599"/>
                </a:lnSpc>
              </a:pPr>
              <a:r>
                <a:rPr lang="en-US" sz="3999" spc="395">
                  <a:solidFill>
                    <a:srgbClr val="FFFFFF"/>
                  </a:solidFill>
                  <a:latin typeface="Questrial"/>
                  <a:ea typeface="Questrial"/>
                  <a:cs typeface="Questrial"/>
                  <a:sym typeface="Questrial"/>
                </a:rPr>
                <a:t>MÓDULO 1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2282380"/>
              <a:ext cx="8494756" cy="5334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700"/>
                </a:lnSpc>
              </a:pPr>
              <a:r>
                <a:rPr lang="en-US" sz="3000" spc="297">
                  <a:solidFill>
                    <a:srgbClr val="FFFFFF"/>
                  </a:solidFill>
                  <a:latin typeface="Questrial"/>
                  <a:ea typeface="Questrial"/>
                  <a:cs typeface="Questrial"/>
                  <a:sym typeface="Questrial"/>
                </a:rPr>
                <a:t>Ligar e Desligar Dispositivos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3274349"/>
              <a:ext cx="8494756" cy="5619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FFFFFF"/>
                  </a:solidFill>
                  <a:latin typeface="Questrial"/>
                  <a:ea typeface="Questrial"/>
                  <a:cs typeface="Questrial"/>
                  <a:sym typeface="Questrial"/>
                </a:rPr>
                <a:t>Uso do Touchscreen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4290349"/>
              <a:ext cx="8494756" cy="5619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FFFFFF"/>
                  </a:solidFill>
                  <a:latin typeface="Questrial"/>
                  <a:ea typeface="Questrial"/>
                  <a:cs typeface="Questrial"/>
                  <a:sym typeface="Questrial"/>
                </a:rPr>
                <a:t>Navegação Básica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5306349"/>
              <a:ext cx="8494756" cy="5619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FFFFFF"/>
                  </a:solidFill>
                  <a:latin typeface="Questrial"/>
                  <a:ea typeface="Questrial"/>
                  <a:cs typeface="Questrial"/>
                  <a:sym typeface="Questrial"/>
                </a:rPr>
                <a:t>Exercício: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6324311"/>
              <a:ext cx="8494756" cy="10699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FFFFFF"/>
                  </a:solidFill>
                  <a:latin typeface="Questrial"/>
                  <a:ea typeface="Questrial"/>
                  <a:cs typeface="Questrial"/>
                  <a:sym typeface="Questrial"/>
                </a:rPr>
                <a:t>Fazer uma chamada telefônica ou enviar uma mensagem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0" y="1038225"/>
              <a:ext cx="8494756" cy="6762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2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FFFFFF"/>
                  </a:solidFill>
                  <a:latin typeface="Questrial"/>
                  <a:ea typeface="Questrial"/>
                  <a:cs typeface="Questrial"/>
                  <a:sym typeface="Questrial"/>
                </a:rPr>
                <a:t>Introdução aos Dispositivos Digitais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6371067" y="0"/>
            <a:ext cx="18288000" cy="10287000"/>
            <a:chOff x="0" y="0"/>
            <a:chExt cx="4816593" cy="2709333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true">
              <a:gsLst>
                <a:gs pos="0">
                  <a:srgbClr val="5170FF">
                    <a:alpha val="100000"/>
                  </a:srgbClr>
                </a:gs>
                <a:gs pos="100000">
                  <a:srgbClr val="FF66C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28575"/>
              <a:ext cx="4816593" cy="26807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</p:spTree>
  </p:cSld>
  <p:clrMapOvr>
    <a:masterClrMapping/>
  </p:clrMapOvr>
  <p:transition spd="fast">
    <p:fade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5170FF">
                <a:alpha val="100000"/>
              </a:srgbClr>
            </a:gs>
            <a:gs pos="100000">
              <a:srgbClr val="FF66C4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7112413">
            <a:off x="12974837" y="-3546632"/>
            <a:ext cx="9324744" cy="8019280"/>
          </a:xfrm>
          <a:custGeom>
            <a:avLst/>
            <a:gdLst/>
            <a:ahLst/>
            <a:cxnLst/>
            <a:rect r="r" b="b" t="t" l="l"/>
            <a:pathLst>
              <a:path h="8019280" w="9324744">
                <a:moveTo>
                  <a:pt x="0" y="0"/>
                </a:moveTo>
                <a:lnTo>
                  <a:pt x="9324744" y="0"/>
                </a:lnTo>
                <a:lnTo>
                  <a:pt x="9324744" y="8019280"/>
                </a:lnTo>
                <a:lnTo>
                  <a:pt x="0" y="80192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406361">
            <a:off x="-4730918" y="5558987"/>
            <a:ext cx="10243884" cy="8175969"/>
          </a:xfrm>
          <a:custGeom>
            <a:avLst/>
            <a:gdLst/>
            <a:ahLst/>
            <a:cxnLst/>
            <a:rect r="r" b="b" t="t" l="l"/>
            <a:pathLst>
              <a:path h="8175969" w="10243884">
                <a:moveTo>
                  <a:pt x="0" y="0"/>
                </a:moveTo>
                <a:lnTo>
                  <a:pt x="10243883" y="0"/>
                </a:lnTo>
                <a:lnTo>
                  <a:pt x="10243883" y="8175970"/>
                </a:lnTo>
                <a:lnTo>
                  <a:pt x="0" y="81759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6397471" y="2474521"/>
            <a:ext cx="5516178" cy="5743538"/>
            <a:chOff x="0" y="0"/>
            <a:chExt cx="7354905" cy="7658050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66675"/>
              <a:ext cx="7354905" cy="7418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99"/>
                </a:lnSpc>
                <a:spcBef>
                  <a:spcPct val="0"/>
                </a:spcBef>
              </a:pPr>
              <a:r>
                <a:rPr lang="en-US" sz="3999">
                  <a:solidFill>
                    <a:srgbClr val="FFFFFF"/>
                  </a:solidFill>
                  <a:latin typeface="Questrial"/>
                  <a:ea typeface="Questrial"/>
                  <a:cs typeface="Questrial"/>
                  <a:sym typeface="Questrial"/>
                </a:rPr>
                <a:t>MÓDULO 2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1111489"/>
              <a:ext cx="7354905" cy="5619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FFFFFF"/>
                  </a:solidFill>
                  <a:latin typeface="Questrial"/>
                  <a:ea typeface="Questrial"/>
                  <a:cs typeface="Questrial"/>
                  <a:sym typeface="Questrial"/>
                </a:rPr>
                <a:t>Aplicativos de Comunicação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2403277"/>
              <a:ext cx="7354905" cy="10699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FFFFFF"/>
                  </a:solidFill>
                  <a:latin typeface="Questrial"/>
                  <a:ea typeface="Questrial"/>
                  <a:cs typeface="Questrial"/>
                  <a:sym typeface="Questrial"/>
                </a:rPr>
                <a:t>Uso do WhatsApp, Messenger e videochamadas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4203064"/>
              <a:ext cx="7354905" cy="10699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FFFFFF"/>
                  </a:solidFill>
                  <a:latin typeface="Questrial"/>
                  <a:ea typeface="Questrial"/>
                  <a:cs typeface="Questrial"/>
                  <a:sym typeface="Questrial"/>
                </a:rPr>
                <a:t>Envio de mensagens de texto, áudio e imagem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6588075"/>
              <a:ext cx="7354905" cy="10699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FFFFFF"/>
                  </a:solidFill>
                  <a:latin typeface="Questrial"/>
                  <a:ea typeface="Questrial"/>
                  <a:cs typeface="Questrial"/>
                  <a:sym typeface="Questrial"/>
                </a:rPr>
                <a:t>Realizar videochamada com familiar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5574664"/>
              <a:ext cx="7354905" cy="5619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FFFFFF"/>
                  </a:solidFill>
                  <a:latin typeface="Questrial"/>
                  <a:ea typeface="Questrial"/>
                  <a:cs typeface="Questrial"/>
                  <a:sym typeface="Questrial"/>
                </a:rPr>
                <a:t>Exercício: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0" y="1028700"/>
            <a:ext cx="6371067" cy="5545715"/>
            <a:chOff x="0" y="0"/>
            <a:chExt cx="8494756" cy="7394286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0" y="104775"/>
              <a:ext cx="8494756" cy="6953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599"/>
                </a:lnSpc>
              </a:pPr>
              <a:r>
                <a:rPr lang="en-US" sz="3999" spc="395">
                  <a:solidFill>
                    <a:srgbClr val="FFFFFF"/>
                  </a:solidFill>
                  <a:latin typeface="Questrial"/>
                  <a:ea typeface="Questrial"/>
                  <a:cs typeface="Questrial"/>
                  <a:sym typeface="Questrial"/>
                </a:rPr>
                <a:t>MÓDULO 1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2282380"/>
              <a:ext cx="8494756" cy="5334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700"/>
                </a:lnSpc>
              </a:pPr>
              <a:r>
                <a:rPr lang="en-US" sz="3000" spc="297">
                  <a:solidFill>
                    <a:srgbClr val="FFFFFF"/>
                  </a:solidFill>
                  <a:latin typeface="Questrial"/>
                  <a:ea typeface="Questrial"/>
                  <a:cs typeface="Questrial"/>
                  <a:sym typeface="Questrial"/>
                </a:rPr>
                <a:t>Ligar e Desligar Dispositivos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3274349"/>
              <a:ext cx="8494756" cy="5619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FFFFFF"/>
                  </a:solidFill>
                  <a:latin typeface="Questrial"/>
                  <a:ea typeface="Questrial"/>
                  <a:cs typeface="Questrial"/>
                  <a:sym typeface="Questrial"/>
                </a:rPr>
                <a:t>Uso do Touchscreen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4290349"/>
              <a:ext cx="8494756" cy="5619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FFFFFF"/>
                  </a:solidFill>
                  <a:latin typeface="Questrial"/>
                  <a:ea typeface="Questrial"/>
                  <a:cs typeface="Questrial"/>
                  <a:sym typeface="Questrial"/>
                </a:rPr>
                <a:t>Navegação Básica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5306349"/>
              <a:ext cx="8494756" cy="5619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FFFFFF"/>
                  </a:solidFill>
                  <a:latin typeface="Questrial"/>
                  <a:ea typeface="Questrial"/>
                  <a:cs typeface="Questrial"/>
                  <a:sym typeface="Questrial"/>
                </a:rPr>
                <a:t>Exercício: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6324311"/>
              <a:ext cx="8494756" cy="10699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FFFFFF"/>
                  </a:solidFill>
                  <a:latin typeface="Questrial"/>
                  <a:ea typeface="Questrial"/>
                  <a:cs typeface="Questrial"/>
                  <a:sym typeface="Questrial"/>
                </a:rPr>
                <a:t>Fazer uma chamada telefônica ou enviar uma mensagem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0" y="1038225"/>
              <a:ext cx="8494756" cy="6762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2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FFFFFF"/>
                  </a:solidFill>
                  <a:latin typeface="Questrial"/>
                  <a:ea typeface="Questrial"/>
                  <a:cs typeface="Questrial"/>
                  <a:sym typeface="Questrial"/>
                </a:rPr>
                <a:t>Introdução aos Dispositivos Digitais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1942224" y="0"/>
            <a:ext cx="18288000" cy="10287000"/>
            <a:chOff x="0" y="0"/>
            <a:chExt cx="4816593" cy="2709333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true">
              <a:gsLst>
                <a:gs pos="0">
                  <a:srgbClr val="5170FF">
                    <a:alpha val="100000"/>
                  </a:srgbClr>
                </a:gs>
                <a:gs pos="100000">
                  <a:srgbClr val="FF66C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28575"/>
              <a:ext cx="4816593" cy="26807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</p:spTree>
  </p:cSld>
  <p:clrMapOvr>
    <a:masterClrMapping/>
  </p:clrMapOvr>
  <p:transition spd="slow">
    <p:fade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5170FF">
                <a:alpha val="100000"/>
              </a:srgbClr>
            </a:gs>
            <a:gs pos="100000">
              <a:srgbClr val="FF66C4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7112413">
            <a:off x="12974837" y="-3546632"/>
            <a:ext cx="9324744" cy="8019280"/>
          </a:xfrm>
          <a:custGeom>
            <a:avLst/>
            <a:gdLst/>
            <a:ahLst/>
            <a:cxnLst/>
            <a:rect r="r" b="b" t="t" l="l"/>
            <a:pathLst>
              <a:path h="8019280" w="9324744">
                <a:moveTo>
                  <a:pt x="0" y="0"/>
                </a:moveTo>
                <a:lnTo>
                  <a:pt x="9324744" y="0"/>
                </a:lnTo>
                <a:lnTo>
                  <a:pt x="9324744" y="8019280"/>
                </a:lnTo>
                <a:lnTo>
                  <a:pt x="0" y="80192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406361">
            <a:off x="-4730918" y="5558987"/>
            <a:ext cx="10243884" cy="8175969"/>
          </a:xfrm>
          <a:custGeom>
            <a:avLst/>
            <a:gdLst/>
            <a:ahLst/>
            <a:cxnLst/>
            <a:rect r="r" b="b" t="t" l="l"/>
            <a:pathLst>
              <a:path h="8175969" w="10243884">
                <a:moveTo>
                  <a:pt x="0" y="0"/>
                </a:moveTo>
                <a:lnTo>
                  <a:pt x="10243883" y="0"/>
                </a:lnTo>
                <a:lnTo>
                  <a:pt x="10243883" y="8175970"/>
                </a:lnTo>
                <a:lnTo>
                  <a:pt x="0" y="81759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6397471" y="2474521"/>
            <a:ext cx="5516178" cy="5743538"/>
            <a:chOff x="0" y="0"/>
            <a:chExt cx="7354905" cy="7658050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66675"/>
              <a:ext cx="7354905" cy="7418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99"/>
                </a:lnSpc>
                <a:spcBef>
                  <a:spcPct val="0"/>
                </a:spcBef>
              </a:pPr>
              <a:r>
                <a:rPr lang="en-US" sz="3999">
                  <a:solidFill>
                    <a:srgbClr val="FFFFFF"/>
                  </a:solidFill>
                  <a:latin typeface="Questrial"/>
                  <a:ea typeface="Questrial"/>
                  <a:cs typeface="Questrial"/>
                  <a:sym typeface="Questrial"/>
                </a:rPr>
                <a:t>MÓDULO 2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1111489"/>
              <a:ext cx="7354905" cy="5619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FFFFFF"/>
                  </a:solidFill>
                  <a:latin typeface="Questrial"/>
                  <a:ea typeface="Questrial"/>
                  <a:cs typeface="Questrial"/>
                  <a:sym typeface="Questrial"/>
                </a:rPr>
                <a:t>Aplicativos de Comunicação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2403277"/>
              <a:ext cx="7354905" cy="10699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FFFFFF"/>
                  </a:solidFill>
                  <a:latin typeface="Questrial"/>
                  <a:ea typeface="Questrial"/>
                  <a:cs typeface="Questrial"/>
                  <a:sym typeface="Questrial"/>
                </a:rPr>
                <a:t>Uso do WhatsApp, Messenger e videochamadas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4203064"/>
              <a:ext cx="7354905" cy="10699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FFFFFF"/>
                  </a:solidFill>
                  <a:latin typeface="Questrial"/>
                  <a:ea typeface="Questrial"/>
                  <a:cs typeface="Questrial"/>
                  <a:sym typeface="Questrial"/>
                </a:rPr>
                <a:t>Envio de mensagens de texto, áudio e imagem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6588075"/>
              <a:ext cx="7354905" cy="10699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FFFFFF"/>
                  </a:solidFill>
                  <a:latin typeface="Questrial"/>
                  <a:ea typeface="Questrial"/>
                  <a:cs typeface="Questrial"/>
                  <a:sym typeface="Questrial"/>
                </a:rPr>
                <a:t>Realizar videochamada com familiar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5574664"/>
              <a:ext cx="7354905" cy="5619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FFFFFF"/>
                  </a:solidFill>
                  <a:latin typeface="Questrial"/>
                  <a:ea typeface="Questrial"/>
                  <a:cs typeface="Questrial"/>
                  <a:sym typeface="Questrial"/>
                </a:rPr>
                <a:t>Exercício: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0" y="1028700"/>
            <a:ext cx="6371067" cy="5545715"/>
            <a:chOff x="0" y="0"/>
            <a:chExt cx="8494756" cy="7394286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0" y="104775"/>
              <a:ext cx="8494756" cy="6953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599"/>
                </a:lnSpc>
              </a:pPr>
              <a:r>
                <a:rPr lang="en-US" sz="3999" spc="395">
                  <a:solidFill>
                    <a:srgbClr val="FFFFFF"/>
                  </a:solidFill>
                  <a:latin typeface="Questrial"/>
                  <a:ea typeface="Questrial"/>
                  <a:cs typeface="Questrial"/>
                  <a:sym typeface="Questrial"/>
                </a:rPr>
                <a:t>MÓDULO 1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2282380"/>
              <a:ext cx="8494756" cy="5334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700"/>
                </a:lnSpc>
              </a:pPr>
              <a:r>
                <a:rPr lang="en-US" sz="3000" spc="297">
                  <a:solidFill>
                    <a:srgbClr val="FFFFFF"/>
                  </a:solidFill>
                  <a:latin typeface="Questrial"/>
                  <a:ea typeface="Questrial"/>
                  <a:cs typeface="Questrial"/>
                  <a:sym typeface="Questrial"/>
                </a:rPr>
                <a:t>Ligar e Desligar Dispositivos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3274349"/>
              <a:ext cx="8494756" cy="5619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FFFFFF"/>
                  </a:solidFill>
                  <a:latin typeface="Questrial"/>
                  <a:ea typeface="Questrial"/>
                  <a:cs typeface="Questrial"/>
                  <a:sym typeface="Questrial"/>
                </a:rPr>
                <a:t>Uso do Touchscreen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4290349"/>
              <a:ext cx="8494756" cy="5619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FFFFFF"/>
                  </a:solidFill>
                  <a:latin typeface="Questrial"/>
                  <a:ea typeface="Questrial"/>
                  <a:cs typeface="Questrial"/>
                  <a:sym typeface="Questrial"/>
                </a:rPr>
                <a:t>Navegação Básica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5306349"/>
              <a:ext cx="8494756" cy="5619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FFFFFF"/>
                  </a:solidFill>
                  <a:latin typeface="Questrial"/>
                  <a:ea typeface="Questrial"/>
                  <a:cs typeface="Questrial"/>
                  <a:sym typeface="Questrial"/>
                </a:rPr>
                <a:t>Exercício: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6324311"/>
              <a:ext cx="8494756" cy="10699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FFFFFF"/>
                  </a:solidFill>
                  <a:latin typeface="Questrial"/>
                  <a:ea typeface="Questrial"/>
                  <a:cs typeface="Questrial"/>
                  <a:sym typeface="Questrial"/>
                </a:rPr>
                <a:t>Fazer uma chamada telefônica ou enviar uma mensagem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0" y="1038225"/>
              <a:ext cx="8494756" cy="6762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2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FFFFFF"/>
                  </a:solidFill>
                  <a:latin typeface="Questrial"/>
                  <a:ea typeface="Questrial"/>
                  <a:cs typeface="Questrial"/>
                  <a:sym typeface="Questrial"/>
                </a:rPr>
                <a:t>Introdução aos Dispositivos Digitais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8288000" y="0"/>
            <a:ext cx="18288000" cy="10416048"/>
            <a:chOff x="0" y="0"/>
            <a:chExt cx="4816593" cy="2743321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4816592" cy="2743321"/>
            </a:xfrm>
            <a:custGeom>
              <a:avLst/>
              <a:gdLst/>
              <a:ahLst/>
              <a:cxnLst/>
              <a:rect r="r" b="b" t="t" l="l"/>
              <a:pathLst>
                <a:path h="2743321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43321"/>
                  </a:lnTo>
                  <a:lnTo>
                    <a:pt x="0" y="2743321"/>
                  </a:lnTo>
                  <a:close/>
                </a:path>
              </a:pathLst>
            </a:custGeom>
            <a:gradFill rotWithShape="true">
              <a:gsLst>
                <a:gs pos="0">
                  <a:srgbClr val="5170FF">
                    <a:alpha val="100000"/>
                  </a:srgbClr>
                </a:gs>
                <a:gs pos="100000">
                  <a:srgbClr val="FF66C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28575"/>
              <a:ext cx="4816593" cy="271474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2342735" y="4654825"/>
            <a:ext cx="5516178" cy="5362538"/>
            <a:chOff x="0" y="0"/>
            <a:chExt cx="7354905" cy="7150050"/>
          </a:xfrm>
        </p:grpSpPr>
        <p:sp>
          <p:nvSpPr>
            <p:cNvPr name="TextBox 23" id="23"/>
            <p:cNvSpPr txBox="true"/>
            <p:nvPr/>
          </p:nvSpPr>
          <p:spPr>
            <a:xfrm rot="0">
              <a:off x="0" y="66675"/>
              <a:ext cx="7354905" cy="7418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99"/>
                </a:lnSpc>
                <a:spcBef>
                  <a:spcPct val="0"/>
                </a:spcBef>
              </a:pPr>
              <a:r>
                <a:rPr lang="en-US" sz="3999">
                  <a:solidFill>
                    <a:srgbClr val="FFFFFF"/>
                  </a:solidFill>
                  <a:latin typeface="Questrial"/>
                  <a:ea typeface="Questrial"/>
                  <a:cs typeface="Questrial"/>
                  <a:sym typeface="Questrial"/>
                </a:rPr>
                <a:t>MÓDULO 3</a:t>
              </a:r>
            </a:p>
          </p:txBody>
        </p:sp>
        <p:sp>
          <p:nvSpPr>
            <p:cNvPr name="TextBox 24" id="24"/>
            <p:cNvSpPr txBox="true"/>
            <p:nvPr/>
          </p:nvSpPr>
          <p:spPr>
            <a:xfrm rot="0">
              <a:off x="0" y="1111489"/>
              <a:ext cx="7354905" cy="5619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FFFFFF"/>
                  </a:solidFill>
                  <a:latin typeface="Questrial"/>
                  <a:ea typeface="Questrial"/>
                  <a:cs typeface="Questrial"/>
                  <a:sym typeface="Questrial"/>
                </a:rPr>
                <a:t>Redes Soc</a:t>
              </a:r>
              <a:r>
                <a:rPr lang="en-US" sz="3000">
                  <a:solidFill>
                    <a:srgbClr val="FFFFFF"/>
                  </a:solidFill>
                  <a:latin typeface="Questrial"/>
                  <a:ea typeface="Questrial"/>
                  <a:cs typeface="Questrial"/>
                  <a:sym typeface="Questrial"/>
                </a:rPr>
                <a:t>iais e Entretenimento</a:t>
              </a:r>
            </a:p>
          </p:txBody>
        </p:sp>
        <p:sp>
          <p:nvSpPr>
            <p:cNvPr name="TextBox 25" id="25"/>
            <p:cNvSpPr txBox="true"/>
            <p:nvPr/>
          </p:nvSpPr>
          <p:spPr>
            <a:xfrm rot="0">
              <a:off x="0" y="2403277"/>
              <a:ext cx="7354905" cy="10699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FFFFFF"/>
                  </a:solidFill>
                  <a:latin typeface="Questrial"/>
                  <a:ea typeface="Questrial"/>
                  <a:cs typeface="Questrial"/>
                  <a:sym typeface="Questrial"/>
                </a:rPr>
                <a:t>Navegaçã</a:t>
              </a:r>
              <a:r>
                <a:rPr lang="en-US" sz="3000">
                  <a:solidFill>
                    <a:srgbClr val="FFFFFF"/>
                  </a:solidFill>
                  <a:latin typeface="Questrial"/>
                  <a:ea typeface="Questrial"/>
                  <a:cs typeface="Questrial"/>
                  <a:sym typeface="Questrial"/>
                </a:rPr>
                <a:t>o no Facebook, YouTube e Instagram</a:t>
              </a:r>
            </a:p>
          </p:txBody>
        </p:sp>
        <p:sp>
          <p:nvSpPr>
            <p:cNvPr name="TextBox 26" id="26"/>
            <p:cNvSpPr txBox="true"/>
            <p:nvPr/>
          </p:nvSpPr>
          <p:spPr>
            <a:xfrm rot="0">
              <a:off x="0" y="4203064"/>
              <a:ext cx="7354905" cy="5619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FFFFFF"/>
                  </a:solidFill>
                  <a:latin typeface="Questrial"/>
                  <a:ea typeface="Questrial"/>
                  <a:cs typeface="Questrial"/>
                  <a:sym typeface="Questrial"/>
                </a:rPr>
                <a:t>Bu</a:t>
              </a:r>
              <a:r>
                <a:rPr lang="en-US" sz="3000">
                  <a:solidFill>
                    <a:srgbClr val="FFFFFF"/>
                  </a:solidFill>
                  <a:latin typeface="Questrial"/>
                  <a:ea typeface="Questrial"/>
                  <a:cs typeface="Questrial"/>
                  <a:sym typeface="Questrial"/>
                </a:rPr>
                <a:t>sca de conteúdos</a:t>
              </a:r>
            </a:p>
          </p:txBody>
        </p:sp>
        <p:sp>
          <p:nvSpPr>
            <p:cNvPr name="TextBox 27" id="27"/>
            <p:cNvSpPr txBox="true"/>
            <p:nvPr/>
          </p:nvSpPr>
          <p:spPr>
            <a:xfrm rot="0">
              <a:off x="0" y="6080075"/>
              <a:ext cx="7354905" cy="10699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FFFFFF"/>
                  </a:solidFill>
                  <a:latin typeface="Questrial"/>
                  <a:ea typeface="Questrial"/>
                  <a:cs typeface="Questrial"/>
                  <a:sym typeface="Questrial"/>
                </a:rPr>
                <a:t>Cr</a:t>
              </a:r>
              <a:r>
                <a:rPr lang="en-US" sz="3000">
                  <a:solidFill>
                    <a:srgbClr val="FFFFFF"/>
                  </a:solidFill>
                  <a:latin typeface="Questrial"/>
                  <a:ea typeface="Questrial"/>
                  <a:cs typeface="Questrial"/>
                  <a:sym typeface="Questrial"/>
                </a:rPr>
                <a:t>iar uma conta e publicar uma foto ou vídeo</a:t>
              </a:r>
            </a:p>
          </p:txBody>
        </p:sp>
        <p:sp>
          <p:nvSpPr>
            <p:cNvPr name="TextBox 28" id="28"/>
            <p:cNvSpPr txBox="true"/>
            <p:nvPr/>
          </p:nvSpPr>
          <p:spPr>
            <a:xfrm rot="0">
              <a:off x="0" y="5066664"/>
              <a:ext cx="7354905" cy="5619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FFFFFF"/>
                  </a:solidFill>
                  <a:latin typeface="Questrial"/>
                  <a:ea typeface="Questrial"/>
                  <a:cs typeface="Questrial"/>
                  <a:sym typeface="Questrial"/>
                </a:rPr>
                <a:t>Exercício:</a:t>
              </a:r>
            </a:p>
          </p:txBody>
        </p:sp>
      </p:grpSp>
    </p:spTree>
  </p:cSld>
  <p:clrMapOvr>
    <a:masterClrMapping/>
  </p:clrMapOvr>
  <p:transition spd="slow">
    <p:fade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5170FF">
                <a:alpha val="100000"/>
              </a:srgbClr>
            </a:gs>
            <a:gs pos="100000">
              <a:srgbClr val="FF66C4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7112413">
            <a:off x="12974837" y="-3546632"/>
            <a:ext cx="9324744" cy="8019280"/>
          </a:xfrm>
          <a:custGeom>
            <a:avLst/>
            <a:gdLst/>
            <a:ahLst/>
            <a:cxnLst/>
            <a:rect r="r" b="b" t="t" l="l"/>
            <a:pathLst>
              <a:path h="8019280" w="9324744">
                <a:moveTo>
                  <a:pt x="0" y="0"/>
                </a:moveTo>
                <a:lnTo>
                  <a:pt x="9324744" y="0"/>
                </a:lnTo>
                <a:lnTo>
                  <a:pt x="9324744" y="8019280"/>
                </a:lnTo>
                <a:lnTo>
                  <a:pt x="0" y="80192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406361">
            <a:off x="-4730918" y="5558987"/>
            <a:ext cx="10243884" cy="8175969"/>
          </a:xfrm>
          <a:custGeom>
            <a:avLst/>
            <a:gdLst/>
            <a:ahLst/>
            <a:cxnLst/>
            <a:rect r="r" b="b" t="t" l="l"/>
            <a:pathLst>
              <a:path h="8175969" w="10243884">
                <a:moveTo>
                  <a:pt x="0" y="0"/>
                </a:moveTo>
                <a:lnTo>
                  <a:pt x="10243883" y="0"/>
                </a:lnTo>
                <a:lnTo>
                  <a:pt x="10243883" y="8175970"/>
                </a:lnTo>
                <a:lnTo>
                  <a:pt x="0" y="81759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6397471" y="2474521"/>
            <a:ext cx="5516178" cy="5743538"/>
            <a:chOff x="0" y="0"/>
            <a:chExt cx="7354905" cy="7658050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66675"/>
              <a:ext cx="7354905" cy="7418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99"/>
                </a:lnSpc>
                <a:spcBef>
                  <a:spcPct val="0"/>
                </a:spcBef>
              </a:pPr>
              <a:r>
                <a:rPr lang="en-US" sz="3999">
                  <a:solidFill>
                    <a:srgbClr val="FFFFFF"/>
                  </a:solidFill>
                  <a:latin typeface="Questrial"/>
                  <a:ea typeface="Questrial"/>
                  <a:cs typeface="Questrial"/>
                  <a:sym typeface="Questrial"/>
                </a:rPr>
                <a:t>MÓDULO 2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1111489"/>
              <a:ext cx="7354905" cy="5619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FFFFFF"/>
                  </a:solidFill>
                  <a:latin typeface="Questrial"/>
                  <a:ea typeface="Questrial"/>
                  <a:cs typeface="Questrial"/>
                  <a:sym typeface="Questrial"/>
                </a:rPr>
                <a:t>Aplicativos de Comunicação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2403277"/>
              <a:ext cx="7354905" cy="10699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FFFFFF"/>
                  </a:solidFill>
                  <a:latin typeface="Questrial"/>
                  <a:ea typeface="Questrial"/>
                  <a:cs typeface="Questrial"/>
                  <a:sym typeface="Questrial"/>
                </a:rPr>
                <a:t>Uso do WhatsApp, Messenger e videochamadas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4203064"/>
              <a:ext cx="7354905" cy="10699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FFFFFF"/>
                  </a:solidFill>
                  <a:latin typeface="Questrial"/>
                  <a:ea typeface="Questrial"/>
                  <a:cs typeface="Questrial"/>
                  <a:sym typeface="Questrial"/>
                </a:rPr>
                <a:t>Envio de mensagens de texto, áudio e imagem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6588075"/>
              <a:ext cx="7354905" cy="10699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FFFFFF"/>
                  </a:solidFill>
                  <a:latin typeface="Questrial"/>
                  <a:ea typeface="Questrial"/>
                  <a:cs typeface="Questrial"/>
                  <a:sym typeface="Questrial"/>
                </a:rPr>
                <a:t>Realizar videochamada com familiar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5574664"/>
              <a:ext cx="7354905" cy="5619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FFFFFF"/>
                  </a:solidFill>
                  <a:latin typeface="Questrial"/>
                  <a:ea typeface="Questrial"/>
                  <a:cs typeface="Questrial"/>
                  <a:sym typeface="Questrial"/>
                </a:rPr>
                <a:t>Exercício: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0" y="1028700"/>
            <a:ext cx="6371067" cy="5545715"/>
            <a:chOff x="0" y="0"/>
            <a:chExt cx="8494756" cy="7394286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0" y="104775"/>
              <a:ext cx="8494756" cy="6953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599"/>
                </a:lnSpc>
              </a:pPr>
              <a:r>
                <a:rPr lang="en-US" sz="3999" spc="395">
                  <a:solidFill>
                    <a:srgbClr val="FFFFFF"/>
                  </a:solidFill>
                  <a:latin typeface="Questrial"/>
                  <a:ea typeface="Questrial"/>
                  <a:cs typeface="Questrial"/>
                  <a:sym typeface="Questrial"/>
                </a:rPr>
                <a:t>MÓDULO 1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2282380"/>
              <a:ext cx="8494756" cy="5334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700"/>
                </a:lnSpc>
              </a:pPr>
              <a:r>
                <a:rPr lang="en-US" sz="3000" spc="297">
                  <a:solidFill>
                    <a:srgbClr val="FFFFFF"/>
                  </a:solidFill>
                  <a:latin typeface="Questrial"/>
                  <a:ea typeface="Questrial"/>
                  <a:cs typeface="Questrial"/>
                  <a:sym typeface="Questrial"/>
                </a:rPr>
                <a:t>Ligar e Desligar Dispositivos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3274349"/>
              <a:ext cx="8494756" cy="5619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FFFFFF"/>
                  </a:solidFill>
                  <a:latin typeface="Questrial"/>
                  <a:ea typeface="Questrial"/>
                  <a:cs typeface="Questrial"/>
                  <a:sym typeface="Questrial"/>
                </a:rPr>
                <a:t>Uso do Touchscreen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4290349"/>
              <a:ext cx="8494756" cy="5619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FFFFFF"/>
                  </a:solidFill>
                  <a:latin typeface="Questrial"/>
                  <a:ea typeface="Questrial"/>
                  <a:cs typeface="Questrial"/>
                  <a:sym typeface="Questrial"/>
                </a:rPr>
                <a:t>Navegação Básica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5306349"/>
              <a:ext cx="8494756" cy="5619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FFFFFF"/>
                  </a:solidFill>
                  <a:latin typeface="Questrial"/>
                  <a:ea typeface="Questrial"/>
                  <a:cs typeface="Questrial"/>
                  <a:sym typeface="Questrial"/>
                </a:rPr>
                <a:t>Exercício: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6324311"/>
              <a:ext cx="8494756" cy="10699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FFFFFF"/>
                  </a:solidFill>
                  <a:latin typeface="Questrial"/>
                  <a:ea typeface="Questrial"/>
                  <a:cs typeface="Questrial"/>
                  <a:sym typeface="Questrial"/>
                </a:rPr>
                <a:t>Fazer uma chamada telefônica ou enviar uma mensagem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0" y="1038225"/>
              <a:ext cx="8494756" cy="6762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2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FFFFFF"/>
                  </a:solidFill>
                  <a:latin typeface="Questrial"/>
                  <a:ea typeface="Questrial"/>
                  <a:cs typeface="Questrial"/>
                  <a:sym typeface="Questrial"/>
                </a:rPr>
                <a:t>Introdução aos Dispositivos Digitais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8288000" y="0"/>
            <a:ext cx="18288000" cy="10416048"/>
            <a:chOff x="0" y="0"/>
            <a:chExt cx="4816593" cy="2743321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4816592" cy="2743321"/>
            </a:xfrm>
            <a:custGeom>
              <a:avLst/>
              <a:gdLst/>
              <a:ahLst/>
              <a:cxnLst/>
              <a:rect r="r" b="b" t="t" l="l"/>
              <a:pathLst>
                <a:path h="2743321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43321"/>
                  </a:lnTo>
                  <a:lnTo>
                    <a:pt x="0" y="2743321"/>
                  </a:lnTo>
                  <a:close/>
                </a:path>
              </a:pathLst>
            </a:custGeom>
            <a:gradFill rotWithShape="true">
              <a:gsLst>
                <a:gs pos="0">
                  <a:srgbClr val="5170FF">
                    <a:alpha val="100000"/>
                  </a:srgbClr>
                </a:gs>
                <a:gs pos="100000">
                  <a:srgbClr val="FF66C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28575"/>
              <a:ext cx="4816593" cy="271474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2342735" y="4654825"/>
            <a:ext cx="5516178" cy="5362538"/>
            <a:chOff x="0" y="0"/>
            <a:chExt cx="7354905" cy="7150050"/>
          </a:xfrm>
        </p:grpSpPr>
        <p:sp>
          <p:nvSpPr>
            <p:cNvPr name="TextBox 23" id="23"/>
            <p:cNvSpPr txBox="true"/>
            <p:nvPr/>
          </p:nvSpPr>
          <p:spPr>
            <a:xfrm rot="0">
              <a:off x="0" y="66675"/>
              <a:ext cx="7354905" cy="7418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99"/>
                </a:lnSpc>
                <a:spcBef>
                  <a:spcPct val="0"/>
                </a:spcBef>
              </a:pPr>
              <a:r>
                <a:rPr lang="en-US" sz="3999">
                  <a:solidFill>
                    <a:srgbClr val="FFFFFF"/>
                  </a:solidFill>
                  <a:latin typeface="Questrial"/>
                  <a:ea typeface="Questrial"/>
                  <a:cs typeface="Questrial"/>
                  <a:sym typeface="Questrial"/>
                </a:rPr>
                <a:t>MÓDULO 3</a:t>
              </a:r>
            </a:p>
          </p:txBody>
        </p:sp>
        <p:sp>
          <p:nvSpPr>
            <p:cNvPr name="TextBox 24" id="24"/>
            <p:cNvSpPr txBox="true"/>
            <p:nvPr/>
          </p:nvSpPr>
          <p:spPr>
            <a:xfrm rot="0">
              <a:off x="0" y="1111489"/>
              <a:ext cx="7354905" cy="5619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FFFFFF"/>
                  </a:solidFill>
                  <a:latin typeface="Questrial"/>
                  <a:ea typeface="Questrial"/>
                  <a:cs typeface="Questrial"/>
                  <a:sym typeface="Questrial"/>
                </a:rPr>
                <a:t>Redes Soc</a:t>
              </a:r>
              <a:r>
                <a:rPr lang="en-US" sz="3000">
                  <a:solidFill>
                    <a:srgbClr val="FFFFFF"/>
                  </a:solidFill>
                  <a:latin typeface="Questrial"/>
                  <a:ea typeface="Questrial"/>
                  <a:cs typeface="Questrial"/>
                  <a:sym typeface="Questrial"/>
                </a:rPr>
                <a:t>iais e Entretenimento</a:t>
              </a:r>
            </a:p>
          </p:txBody>
        </p:sp>
        <p:sp>
          <p:nvSpPr>
            <p:cNvPr name="TextBox 25" id="25"/>
            <p:cNvSpPr txBox="true"/>
            <p:nvPr/>
          </p:nvSpPr>
          <p:spPr>
            <a:xfrm rot="0">
              <a:off x="0" y="2403277"/>
              <a:ext cx="7354905" cy="10699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FFFFFF"/>
                  </a:solidFill>
                  <a:latin typeface="Questrial"/>
                  <a:ea typeface="Questrial"/>
                  <a:cs typeface="Questrial"/>
                  <a:sym typeface="Questrial"/>
                </a:rPr>
                <a:t>Navegaçã</a:t>
              </a:r>
              <a:r>
                <a:rPr lang="en-US" sz="3000">
                  <a:solidFill>
                    <a:srgbClr val="FFFFFF"/>
                  </a:solidFill>
                  <a:latin typeface="Questrial"/>
                  <a:ea typeface="Questrial"/>
                  <a:cs typeface="Questrial"/>
                  <a:sym typeface="Questrial"/>
                </a:rPr>
                <a:t>o no Facebook, YouTube e Instagram</a:t>
              </a:r>
            </a:p>
          </p:txBody>
        </p:sp>
        <p:sp>
          <p:nvSpPr>
            <p:cNvPr name="TextBox 26" id="26"/>
            <p:cNvSpPr txBox="true"/>
            <p:nvPr/>
          </p:nvSpPr>
          <p:spPr>
            <a:xfrm rot="0">
              <a:off x="0" y="4203064"/>
              <a:ext cx="7354905" cy="5619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FFFFFF"/>
                  </a:solidFill>
                  <a:latin typeface="Questrial"/>
                  <a:ea typeface="Questrial"/>
                  <a:cs typeface="Questrial"/>
                  <a:sym typeface="Questrial"/>
                </a:rPr>
                <a:t>Bu</a:t>
              </a:r>
              <a:r>
                <a:rPr lang="en-US" sz="3000">
                  <a:solidFill>
                    <a:srgbClr val="FFFFFF"/>
                  </a:solidFill>
                  <a:latin typeface="Questrial"/>
                  <a:ea typeface="Questrial"/>
                  <a:cs typeface="Questrial"/>
                  <a:sym typeface="Questrial"/>
                </a:rPr>
                <a:t>sca de conteúdos</a:t>
              </a:r>
            </a:p>
          </p:txBody>
        </p:sp>
        <p:sp>
          <p:nvSpPr>
            <p:cNvPr name="TextBox 27" id="27"/>
            <p:cNvSpPr txBox="true"/>
            <p:nvPr/>
          </p:nvSpPr>
          <p:spPr>
            <a:xfrm rot="0">
              <a:off x="0" y="6080075"/>
              <a:ext cx="7354905" cy="10699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FFFFFF"/>
                  </a:solidFill>
                  <a:latin typeface="Questrial"/>
                  <a:ea typeface="Questrial"/>
                  <a:cs typeface="Questrial"/>
                  <a:sym typeface="Questrial"/>
                </a:rPr>
                <a:t>Cr</a:t>
              </a:r>
              <a:r>
                <a:rPr lang="en-US" sz="3000">
                  <a:solidFill>
                    <a:srgbClr val="FFFFFF"/>
                  </a:solidFill>
                  <a:latin typeface="Questrial"/>
                  <a:ea typeface="Questrial"/>
                  <a:cs typeface="Questrial"/>
                  <a:sym typeface="Questrial"/>
                </a:rPr>
                <a:t>iar uma conta e publicar uma foto ou vídeo</a:t>
              </a:r>
            </a:p>
          </p:txBody>
        </p:sp>
        <p:sp>
          <p:nvSpPr>
            <p:cNvPr name="TextBox 28" id="28"/>
            <p:cNvSpPr txBox="true"/>
            <p:nvPr/>
          </p:nvSpPr>
          <p:spPr>
            <a:xfrm rot="0">
              <a:off x="0" y="5066664"/>
              <a:ext cx="7354905" cy="5619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FFFFFF"/>
                  </a:solidFill>
                  <a:latin typeface="Questrial"/>
                  <a:ea typeface="Questrial"/>
                  <a:cs typeface="Questrial"/>
                  <a:sym typeface="Questrial"/>
                </a:rPr>
                <a:t>Exercício:</a:t>
              </a: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0" y="0"/>
            <a:ext cx="18288000" cy="10287000"/>
            <a:chOff x="0" y="0"/>
            <a:chExt cx="4816593" cy="2709333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true">
              <a:gsLst>
                <a:gs pos="0">
                  <a:srgbClr val="5170FF">
                    <a:alpha val="100000"/>
                  </a:srgbClr>
                </a:gs>
                <a:gs pos="100000">
                  <a:srgbClr val="FF66C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28575"/>
              <a:ext cx="4816593" cy="26807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</p:spTree>
  </p:cSld>
  <p:clrMapOvr>
    <a:masterClrMapping/>
  </p:clrMapOvr>
  <p:transition spd="slow">
    <p:fade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5170FF">
                <a:alpha val="100000"/>
              </a:srgbClr>
            </a:gs>
            <a:gs pos="100000">
              <a:srgbClr val="FF66C4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7112413">
            <a:off x="12974837" y="-3546632"/>
            <a:ext cx="9324744" cy="8019280"/>
          </a:xfrm>
          <a:custGeom>
            <a:avLst/>
            <a:gdLst/>
            <a:ahLst/>
            <a:cxnLst/>
            <a:rect r="r" b="b" t="t" l="l"/>
            <a:pathLst>
              <a:path h="8019280" w="9324744">
                <a:moveTo>
                  <a:pt x="0" y="0"/>
                </a:moveTo>
                <a:lnTo>
                  <a:pt x="9324744" y="0"/>
                </a:lnTo>
                <a:lnTo>
                  <a:pt x="9324744" y="8019280"/>
                </a:lnTo>
                <a:lnTo>
                  <a:pt x="0" y="80192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406361">
            <a:off x="-4730918" y="5558987"/>
            <a:ext cx="10243884" cy="8175969"/>
          </a:xfrm>
          <a:custGeom>
            <a:avLst/>
            <a:gdLst/>
            <a:ahLst/>
            <a:cxnLst/>
            <a:rect r="r" b="b" t="t" l="l"/>
            <a:pathLst>
              <a:path h="8175969" w="10243884">
                <a:moveTo>
                  <a:pt x="0" y="0"/>
                </a:moveTo>
                <a:lnTo>
                  <a:pt x="10243883" y="0"/>
                </a:lnTo>
                <a:lnTo>
                  <a:pt x="10243883" y="8175970"/>
                </a:lnTo>
                <a:lnTo>
                  <a:pt x="0" y="81759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659138" y="4276762"/>
            <a:ext cx="5516178" cy="4981538"/>
            <a:chOff x="0" y="0"/>
            <a:chExt cx="7354905" cy="6642050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66675"/>
              <a:ext cx="7354905" cy="7418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99"/>
                </a:lnSpc>
                <a:spcBef>
                  <a:spcPct val="0"/>
                </a:spcBef>
              </a:pPr>
              <a:r>
                <a:rPr lang="en-US" sz="3999">
                  <a:solidFill>
                    <a:srgbClr val="FFFFFF"/>
                  </a:solidFill>
                  <a:latin typeface="Questrial"/>
                  <a:ea typeface="Questrial"/>
                  <a:cs typeface="Questrial"/>
                  <a:sym typeface="Questrial"/>
                </a:rPr>
                <a:t>MÓDULO 5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1111489"/>
              <a:ext cx="7354905" cy="5619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FFFFFF"/>
                  </a:solidFill>
                  <a:latin typeface="Questrial"/>
                  <a:ea typeface="Questrial"/>
                  <a:cs typeface="Questrial"/>
                  <a:sym typeface="Questrial"/>
                </a:rPr>
                <a:t>Serv</a:t>
              </a:r>
              <a:r>
                <a:rPr lang="en-US" sz="3000">
                  <a:solidFill>
                    <a:srgbClr val="FFFFFF"/>
                  </a:solidFill>
                  <a:latin typeface="Questrial"/>
                  <a:ea typeface="Questrial"/>
                  <a:cs typeface="Questrial"/>
                  <a:sym typeface="Questrial"/>
                </a:rPr>
                <a:t>iços Online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2403277"/>
              <a:ext cx="7354905" cy="10699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FFFFFF"/>
                  </a:solidFill>
                  <a:latin typeface="Questrial"/>
                  <a:ea typeface="Questrial"/>
                  <a:cs typeface="Questrial"/>
                  <a:sym typeface="Questrial"/>
                </a:rPr>
                <a:t>Uso de plataformas de saúde, bancos e compras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4203064"/>
              <a:ext cx="7354905" cy="5619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FFFFFF"/>
                  </a:solidFill>
                  <a:latin typeface="Questrial"/>
                  <a:ea typeface="Questrial"/>
                  <a:cs typeface="Questrial"/>
                  <a:sym typeface="Questrial"/>
                </a:rPr>
                <a:t>Na</a:t>
              </a:r>
              <a:r>
                <a:rPr lang="en-US" sz="3000">
                  <a:solidFill>
                    <a:srgbClr val="FFFFFF"/>
                  </a:solidFill>
                  <a:latin typeface="Questrial"/>
                  <a:ea typeface="Questrial"/>
                  <a:cs typeface="Questrial"/>
                  <a:sym typeface="Questrial"/>
                </a:rPr>
                <a:t>vegação segura em sites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6080075"/>
              <a:ext cx="7354905" cy="5619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FFFFFF"/>
                  </a:solidFill>
                  <a:latin typeface="Questrial"/>
                  <a:ea typeface="Questrial"/>
                  <a:cs typeface="Questrial"/>
                  <a:sym typeface="Questrial"/>
                </a:rPr>
                <a:t> Ac</a:t>
              </a:r>
              <a:r>
                <a:rPr lang="en-US" sz="3000">
                  <a:solidFill>
                    <a:srgbClr val="FFFFFF"/>
                  </a:solidFill>
                  <a:latin typeface="Questrial"/>
                  <a:ea typeface="Questrial"/>
                  <a:cs typeface="Questrial"/>
                  <a:sym typeface="Questrial"/>
                </a:rPr>
                <a:t>essar um serviço simulado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5066664"/>
              <a:ext cx="7354905" cy="5619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FFFFFF"/>
                  </a:solidFill>
                  <a:latin typeface="Questrial"/>
                  <a:ea typeface="Questrial"/>
                  <a:cs typeface="Questrial"/>
                  <a:sym typeface="Questrial"/>
                </a:rPr>
                <a:t>Exercício: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659194" y="1367913"/>
            <a:ext cx="6371067" cy="6269615"/>
            <a:chOff x="0" y="0"/>
            <a:chExt cx="8494756" cy="8359486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0" y="104775"/>
              <a:ext cx="8494756" cy="6953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599"/>
                </a:lnSpc>
              </a:pPr>
              <a:r>
                <a:rPr lang="en-US" sz="3999" spc="395">
                  <a:solidFill>
                    <a:srgbClr val="FFFFFF"/>
                  </a:solidFill>
                  <a:latin typeface="Questrial"/>
                  <a:ea typeface="Questrial"/>
                  <a:cs typeface="Questrial"/>
                  <a:sym typeface="Questrial"/>
                </a:rPr>
                <a:t>MÓDULO 4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2282380"/>
              <a:ext cx="8494756" cy="9906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700"/>
                </a:lnSpc>
              </a:pPr>
              <a:r>
                <a:rPr lang="en-US" sz="3000" spc="297">
                  <a:solidFill>
                    <a:srgbClr val="FFFFFF"/>
                  </a:solidFill>
                  <a:latin typeface="Questrial"/>
                  <a:ea typeface="Questrial"/>
                  <a:cs typeface="Questrial"/>
                  <a:sym typeface="Questrial"/>
                </a:rPr>
                <a:t>Como identificar golpes e fraudes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3731549"/>
              <a:ext cx="8494756" cy="5619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FFFFFF"/>
                  </a:solidFill>
                  <a:latin typeface="Questrial"/>
                  <a:ea typeface="Questrial"/>
                  <a:cs typeface="Questrial"/>
                  <a:sym typeface="Questrial"/>
                </a:rPr>
                <a:t>Criação e uso de senhas seguras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4747549"/>
              <a:ext cx="8494756" cy="10699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FFFFFF"/>
                  </a:solidFill>
                  <a:latin typeface="Questrial"/>
                  <a:ea typeface="Questrial"/>
                  <a:cs typeface="Questrial"/>
                  <a:sym typeface="Questrial"/>
                </a:rPr>
                <a:t>Reconhecimento de mensagens suspeitas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6271549"/>
              <a:ext cx="8494756" cy="5619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FFFFFF"/>
                  </a:solidFill>
                  <a:latin typeface="Questrial"/>
                  <a:ea typeface="Questrial"/>
                  <a:cs typeface="Questrial"/>
                  <a:sym typeface="Questrial"/>
                </a:rPr>
                <a:t>Exercício: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7289511"/>
              <a:ext cx="8494756" cy="10699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FFFFFF"/>
                  </a:solidFill>
                  <a:latin typeface="Questrial"/>
                  <a:ea typeface="Questrial"/>
                  <a:cs typeface="Questrial"/>
                  <a:sym typeface="Questrial"/>
                </a:rPr>
                <a:t>Identificar sinais de um e-mail fraudulento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0" y="1038225"/>
              <a:ext cx="8494756" cy="6762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2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FFFFFF"/>
                  </a:solidFill>
                  <a:latin typeface="Questrial"/>
                  <a:ea typeface="Questrial"/>
                  <a:cs typeface="Questrial"/>
                  <a:sym typeface="Questrial"/>
                </a:rPr>
                <a:t>Segurança Digital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8288000" y="0"/>
            <a:ext cx="18288000" cy="10416048"/>
            <a:chOff x="0" y="0"/>
            <a:chExt cx="4816593" cy="2743321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4816592" cy="2743321"/>
            </a:xfrm>
            <a:custGeom>
              <a:avLst/>
              <a:gdLst/>
              <a:ahLst/>
              <a:cxnLst/>
              <a:rect r="r" b="b" t="t" l="l"/>
              <a:pathLst>
                <a:path h="2743321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43321"/>
                  </a:lnTo>
                  <a:lnTo>
                    <a:pt x="0" y="2743321"/>
                  </a:lnTo>
                  <a:close/>
                </a:path>
              </a:pathLst>
            </a:custGeom>
            <a:gradFill rotWithShape="true">
              <a:gsLst>
                <a:gs pos="0">
                  <a:srgbClr val="5170FF">
                    <a:alpha val="100000"/>
                  </a:srgbClr>
                </a:gs>
                <a:gs pos="100000">
                  <a:srgbClr val="FF66C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28575"/>
              <a:ext cx="4816593" cy="271474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8346204" y="0"/>
            <a:ext cx="18288000" cy="10287000"/>
            <a:chOff x="0" y="0"/>
            <a:chExt cx="4816593" cy="2709333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true">
              <a:gsLst>
                <a:gs pos="0">
                  <a:srgbClr val="5170FF">
                    <a:alpha val="100000"/>
                  </a:srgbClr>
                </a:gs>
                <a:gs pos="100000">
                  <a:srgbClr val="FF66C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28575"/>
              <a:ext cx="4816593" cy="26807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</p:spTree>
  </p:cSld>
  <p:clrMapOvr>
    <a:masterClrMapping/>
  </p:clrMapOvr>
  <p:transition spd="slow"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DAG5XqvFFfI</dc:identifier>
  <dcterms:modified xsi:type="dcterms:W3CDTF">2011-08-01T06:04:30Z</dcterms:modified>
  <cp:revision>1</cp:revision>
  <dc:title>Conectados A melhor Idade</dc:title>
</cp:coreProperties>
</file>